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9" r:id="rId2"/>
    <p:sldId id="308" r:id="rId3"/>
    <p:sldId id="307" r:id="rId4"/>
    <p:sldId id="280" r:id="rId5"/>
    <p:sldId id="282" r:id="rId6"/>
    <p:sldId id="283" r:id="rId7"/>
    <p:sldId id="284" r:id="rId8"/>
    <p:sldId id="285" r:id="rId9"/>
    <p:sldId id="290" r:id="rId10"/>
    <p:sldId id="291" r:id="rId11"/>
    <p:sldId id="295" r:id="rId12"/>
    <p:sldId id="296" r:id="rId13"/>
    <p:sldId id="298" r:id="rId14"/>
    <p:sldId id="299" r:id="rId15"/>
    <p:sldId id="300" r:id="rId16"/>
    <p:sldId id="301" r:id="rId17"/>
    <p:sldId id="303" r:id="rId18"/>
    <p:sldId id="305" r:id="rId19"/>
    <p:sldId id="306" r:id="rId20"/>
    <p:sldId id="302" r:id="rId21"/>
    <p:sldId id="265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8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95746-C597-4307-B368-FD0DC8D1D2D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82B6F-DAC8-4EBD-BB6E-4EA32BF18A2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893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09056-D36B-4C22-92E6-50EFFBAB2E73}" type="datetimeFigureOut">
              <a:rPr lang="pt-BR" smtClean="0"/>
              <a:pPr/>
              <a:t>12/11/2018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6A1A-E1CB-48AB-B077-6DEED0D75E1B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com.br/url?sa=i&amp;rct=j&amp;q=&amp;esrc=s&amp;source=images&amp;cd=&amp;cad=rja&amp;uact=8&amp;ved=0CAcQjRw&amp;url=http://portalarcoiris.ning.com/forum/topics/o-poder-das-velas&amp;ei=XKhCVYz6GKvfsATHloCACw&amp;bvm=bv.92189499,d.cWc&amp;psig=AFQjCNEuNBnmlefL9g3wUDeYIa-wc_q-5w&amp;ust=1430518229401575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google.com.br/url?sa=i&amp;rct=j&amp;q=&amp;esrc=s&amp;source=images&amp;cd=&amp;cad=rja&amp;uact=8&amp;ved=0CAcQjRw&amp;url=http://semmedida.com/jornal/sal-conhecas-os-tipos-e-as-dicas-para-fazer-bom-uso-do-rei-dos-temperos/&amp;ei=JK1CVbuQAdaAsQS08ICQCw&amp;bvm=bv.92189499,d.cWc&amp;psig=AFQjCNEioB-BJXm5XgthOnIftyfv1pGjPg&amp;ust=143051943025314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://www.google.com.br/url?sa=i&amp;rct=j&amp;q=&amp;esrc=s&amp;source=images&amp;cd=&amp;cad=rja&amp;uact=8&amp;ved=0CAcQjRw&amp;url=http://produto.mercadolivre.com.br/MLB-647953871-livro-aruanda-robson-pinheiro-_JM&amp;ei=OexAVcrDGoXXsAXV4oGYBQ&amp;bvm=bv.92189499,d.cWc&amp;psig=AFQjCNFmdhCvVDt29D5fBanjf0jteV5WRQ&amp;ust=1430404532569951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google.com.br/url?sa=i&amp;rct=j&amp;q=&amp;esrc=s&amp;source=images&amp;cd=&amp;cad=rja&amp;uact=8&amp;ved=0CAcQjRw&amp;url=http://produto.mercadolivre.com.br/MLB-628732503-livro-aruanda-robson-pinheiro-_JM&amp;ei=i6ZCVaKxHKK1sASmx4GYDQ&amp;bvm=bv.92189499,d.cWc&amp;psig=AFQjCNGE44sH6iG6H51SrDDTYQsEkNEb9A&amp;ust=1430517765817758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70079" y="5699864"/>
            <a:ext cx="820384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Por</a:t>
            </a:r>
          </a:p>
          <a:p>
            <a:pPr algn="ctr"/>
            <a:endParaRPr lang="en-US" sz="9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Marco Bechara</a:t>
            </a:r>
            <a:endParaRPr lang="pt-BR" sz="2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82945"/>
            <a:ext cx="4032447" cy="3921754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27584" y="467437"/>
            <a:ext cx="7632848" cy="648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 smtClean="0">
                <a:solidFill>
                  <a:srgbClr val="C00000"/>
                </a:solidFill>
                <a:latin typeface="Comic Sans MS" pitchFamily="66" charset="0"/>
              </a:rPr>
              <a:t>Magia e Autodefesa Psíquica</a:t>
            </a:r>
            <a:endParaRPr lang="pt-BR" sz="4000" b="1" dirty="0" smtClean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8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139952" y="548680"/>
            <a:ext cx="487738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“Em nome de </a:t>
            </a:r>
            <a:r>
              <a:rPr lang="pt-BR" sz="2200" b="1" dirty="0" smtClean="0">
                <a:solidFill>
                  <a:srgbClr val="0000CC"/>
                </a:solidFill>
                <a:latin typeface="Comic Sans MS" pitchFamily="66" charset="0"/>
              </a:rPr>
              <a:t>DEUS</a:t>
            </a:r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,</a:t>
            </a:r>
          </a:p>
          <a:p>
            <a:pPr algn="ctr"/>
            <a:r>
              <a:rPr lang="pt-BR" sz="2200" dirty="0">
                <a:solidFill>
                  <a:srgbClr val="0000CC"/>
                </a:solidFill>
                <a:latin typeface="Comic Sans MS" pitchFamily="66" charset="0"/>
              </a:rPr>
              <a:t>s</a:t>
            </a:r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ob o comando de </a:t>
            </a:r>
            <a:r>
              <a:rPr lang="pt-BR" sz="2200" b="1" dirty="0" smtClean="0">
                <a:solidFill>
                  <a:srgbClr val="0000CC"/>
                </a:solidFill>
                <a:latin typeface="Comic Sans MS" pitchFamily="66" charset="0"/>
              </a:rPr>
              <a:t>JESUS</a:t>
            </a:r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, e</a:t>
            </a:r>
          </a:p>
          <a:p>
            <a:pPr algn="ctr"/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com a autorização de </a:t>
            </a:r>
            <a:r>
              <a:rPr lang="pt-BR" sz="2200" b="1" dirty="0" smtClean="0">
                <a:solidFill>
                  <a:srgbClr val="0000CC"/>
                </a:solidFill>
                <a:latin typeface="Comic Sans MS" pitchFamily="66" charset="0"/>
              </a:rPr>
              <a:t>METATRON</a:t>
            </a:r>
            <a:endParaRPr lang="pt-BR" sz="2000" baseline="40000" dirty="0" smtClean="0">
              <a:solidFill>
                <a:srgbClr val="C00000"/>
              </a:solidFill>
              <a:latin typeface="Comic Sans MS" pitchFamily="66" charset="0"/>
            </a:endParaRPr>
          </a:p>
          <a:p>
            <a:pPr algn="ctr"/>
            <a:r>
              <a:rPr lang="pt-BR" sz="2200" dirty="0">
                <a:solidFill>
                  <a:srgbClr val="0000CC"/>
                </a:solidFill>
                <a:latin typeface="Comic Sans MS" pitchFamily="66" charset="0"/>
              </a:rPr>
              <a:t>d</a:t>
            </a:r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ecreto que o flamejar dessa chama,</a:t>
            </a:r>
          </a:p>
          <a:p>
            <a:pPr algn="ctr"/>
            <a:r>
              <a:rPr lang="pt-BR" sz="2200" dirty="0">
                <a:solidFill>
                  <a:srgbClr val="0000CC"/>
                </a:solidFill>
                <a:latin typeface="Comic Sans MS" pitchFamily="66" charset="0"/>
              </a:rPr>
              <a:t>p</a:t>
            </a:r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ossa atrair as Salamandras,</a:t>
            </a:r>
          </a:p>
          <a:p>
            <a:pPr algn="ctr"/>
            <a:r>
              <a:rPr lang="pt-BR" sz="2200" dirty="0">
                <a:solidFill>
                  <a:srgbClr val="0000CC"/>
                </a:solidFill>
                <a:latin typeface="Comic Sans MS" pitchFamily="66" charset="0"/>
              </a:rPr>
              <a:t>q</a:t>
            </a:r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ueimando e depurando nesse ambiente, </a:t>
            </a:r>
          </a:p>
          <a:p>
            <a:pPr algn="ctr"/>
            <a:r>
              <a:rPr lang="pt-BR" sz="2200" dirty="0">
                <a:solidFill>
                  <a:srgbClr val="0000CC"/>
                </a:solidFill>
                <a:latin typeface="Comic Sans MS" pitchFamily="66" charset="0"/>
              </a:rPr>
              <a:t>t</a:t>
            </a:r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oda e qualquer energia mal qualificada que aqui esteja ou penetre, e</a:t>
            </a:r>
          </a:p>
          <a:p>
            <a:pPr algn="ctr"/>
            <a:r>
              <a:rPr lang="pt-BR" sz="2200" dirty="0">
                <a:solidFill>
                  <a:srgbClr val="0000CC"/>
                </a:solidFill>
                <a:latin typeface="Comic Sans MS" pitchFamily="66" charset="0"/>
              </a:rPr>
              <a:t>t</a:t>
            </a:r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ambém servindo para me conectar ao sagrado, </a:t>
            </a:r>
          </a:p>
          <a:p>
            <a:pPr algn="ctr"/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fazendo-me entender a necessidade de orar e vigiar! </a:t>
            </a:r>
          </a:p>
          <a:p>
            <a:pPr algn="ctr"/>
            <a:r>
              <a:rPr lang="pt-BR" sz="2200" dirty="0" smtClean="0">
                <a:solidFill>
                  <a:srgbClr val="0000CC"/>
                </a:solidFill>
                <a:latin typeface="Comic Sans MS" pitchFamily="66" charset="0"/>
              </a:rPr>
              <a:t>Que assim seja, e assim é... pela vontade de MEU PAI. Amém”</a:t>
            </a:r>
            <a:endParaRPr lang="pt-BR" sz="2200" dirty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127103" y="6462010"/>
            <a:ext cx="3096344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solidFill>
                  <a:srgbClr val="C00000"/>
                </a:solidFill>
                <a:latin typeface="Comic Sans MS" pitchFamily="66" charset="0"/>
              </a:rPr>
              <a:t>Mensagem de um “ Espírito amigo”</a:t>
            </a:r>
            <a:endParaRPr lang="pt-BR" sz="14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07504" y="44624"/>
            <a:ext cx="9036496" cy="6264696"/>
            <a:chOff x="107504" y="44624"/>
            <a:chExt cx="9036496" cy="6264696"/>
          </a:xfrm>
        </p:grpSpPr>
        <p:sp>
          <p:nvSpPr>
            <p:cNvPr id="4" name="CaixaDeTexto 3"/>
            <p:cNvSpPr txBox="1"/>
            <p:nvPr/>
          </p:nvSpPr>
          <p:spPr>
            <a:xfrm>
              <a:off x="107504" y="44624"/>
              <a:ext cx="9036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u="sng" dirty="0" smtClean="0">
                  <a:solidFill>
                    <a:srgbClr val="C00000"/>
                  </a:solidFill>
                  <a:latin typeface="Comic Sans MS" pitchFamily="66" charset="0"/>
                </a:rPr>
                <a:t>O significado ESOTÉRICO de acender uma vela</a:t>
              </a:r>
              <a:r>
                <a:rPr lang="pt-BR" sz="2400" b="1" dirty="0" smtClean="0">
                  <a:solidFill>
                    <a:srgbClr val="C00000"/>
                  </a:solidFill>
                  <a:latin typeface="Comic Sans MS" pitchFamily="66" charset="0"/>
                </a:rPr>
                <a:t>:</a:t>
              </a:r>
            </a:p>
          </p:txBody>
        </p:sp>
        <p:pic>
          <p:nvPicPr>
            <p:cNvPr id="6146" name="Picture 2" descr="http://api.ning.com/files/YrNEfqU8c3VeT8hphkkw6GbNBMG7qP-KFy-qC*qAbdDqEJXyr9V3JUT5IdJUGlKFzg0NSG18RahENL7hr7Xnz5mH8E-JFs6S/CHAMA2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76" y="677588"/>
              <a:ext cx="3768818" cy="5631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516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936104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rgbClr val="C00000"/>
                </a:solidFill>
                <a:latin typeface="Comic Sans MS" pitchFamily="66" charset="0"/>
              </a:rPr>
              <a:t>Técnica de Fechamento da Aura</a:t>
            </a:r>
            <a:r>
              <a:rPr lang="pt-BR" sz="36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36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282600" y="1268760"/>
            <a:ext cx="2768600" cy="4968552"/>
            <a:chOff x="3282600" y="1268760"/>
            <a:chExt cx="2768600" cy="4968552"/>
          </a:xfrm>
        </p:grpSpPr>
        <p:sp>
          <p:nvSpPr>
            <p:cNvPr id="6" name="CaixaDeTexto 5"/>
            <p:cNvSpPr txBox="1"/>
            <p:nvPr/>
          </p:nvSpPr>
          <p:spPr>
            <a:xfrm>
              <a:off x="3491880" y="5714092"/>
              <a:ext cx="235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Comic Sans MS" pitchFamily="66" charset="0"/>
                </a:rPr>
                <a:t>Posição de fechamento parcial da Aura</a:t>
              </a:r>
              <a:endParaRPr lang="pt-BR" sz="1400" b="1" dirty="0">
                <a:latin typeface="Comic Sans MS" pitchFamily="66" charset="0"/>
              </a:endParaRPr>
            </a:p>
          </p:txBody>
        </p:sp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600" y="1268760"/>
              <a:ext cx="2768600" cy="439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upo 3"/>
          <p:cNvGrpSpPr/>
          <p:nvPr/>
        </p:nvGrpSpPr>
        <p:grpSpPr>
          <a:xfrm>
            <a:off x="6300191" y="1284669"/>
            <a:ext cx="2566020" cy="4971807"/>
            <a:chOff x="6300191" y="1284669"/>
            <a:chExt cx="2566020" cy="4971807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1" y="1284669"/>
              <a:ext cx="2566020" cy="4452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CaixaDeTexto 10"/>
            <p:cNvSpPr txBox="1"/>
            <p:nvPr/>
          </p:nvSpPr>
          <p:spPr>
            <a:xfrm>
              <a:off x="6398424" y="5733256"/>
              <a:ext cx="2350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Comic Sans MS" pitchFamily="66" charset="0"/>
                </a:rPr>
                <a:t>Posição de fechamento total da Aura</a:t>
              </a:r>
              <a:endParaRPr lang="pt-BR" sz="1400" b="1" dirty="0">
                <a:latin typeface="Comic Sans MS" pitchFamily="66" charset="0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395536" y="1231902"/>
            <a:ext cx="2624650" cy="5024574"/>
            <a:chOff x="395536" y="1231902"/>
            <a:chExt cx="2624650" cy="5024574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31902"/>
              <a:ext cx="2624650" cy="4516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CaixaDeTexto 11"/>
            <p:cNvSpPr txBox="1"/>
            <p:nvPr/>
          </p:nvSpPr>
          <p:spPr>
            <a:xfrm>
              <a:off x="395536" y="5733256"/>
              <a:ext cx="2422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Comic Sans MS" pitchFamily="66" charset="0"/>
                </a:rPr>
                <a:t>Posição de interação como o ambiente da Aura</a:t>
              </a:r>
              <a:endParaRPr lang="pt-BR" sz="1400" b="1" dirty="0"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4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95536" y="188640"/>
            <a:ext cx="8229600" cy="65706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u="sng" dirty="0" smtClean="0">
                <a:solidFill>
                  <a:srgbClr val="C00000"/>
                </a:solidFill>
                <a:latin typeface="Comic Sans MS" pitchFamily="66" charset="0"/>
              </a:rPr>
              <a:t>Técnica de “cortar elos</a:t>
            </a:r>
            <a:r>
              <a:rPr lang="pt-BR" sz="3600" b="1" dirty="0" smtClean="0">
                <a:solidFill>
                  <a:srgbClr val="C00000"/>
                </a:solidFill>
                <a:latin typeface="Comic Sans MS" pitchFamily="66" charset="0"/>
              </a:rPr>
              <a:t>”: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2026550" y="845708"/>
            <a:ext cx="5065730" cy="5679636"/>
            <a:chOff x="2026550" y="845708"/>
            <a:chExt cx="5065730" cy="5679636"/>
          </a:xfrm>
        </p:grpSpPr>
        <p:grpSp>
          <p:nvGrpSpPr>
            <p:cNvPr id="6" name="Grupo 5"/>
            <p:cNvGrpSpPr/>
            <p:nvPr/>
          </p:nvGrpSpPr>
          <p:grpSpPr>
            <a:xfrm>
              <a:off x="2026550" y="845708"/>
              <a:ext cx="5065730" cy="5679636"/>
              <a:chOff x="82334" y="526318"/>
              <a:chExt cx="5065730" cy="5679636"/>
            </a:xfrm>
          </p:grpSpPr>
          <p:pic>
            <p:nvPicPr>
              <p:cNvPr id="2" name="Picture 2" descr="H:\Archives\Projeto Prana\General Organisation Marketing\Pranic Healing\Powerpoint Presentations\2010-11 (nov)\Pranic Self Defense Images\PSD-S1-21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2334" y="526318"/>
                <a:ext cx="5065730" cy="5494970"/>
              </a:xfrm>
              <a:prstGeom prst="rect">
                <a:avLst/>
              </a:prstGeom>
              <a:noFill/>
            </p:spPr>
          </p:pic>
          <p:sp>
            <p:nvSpPr>
              <p:cNvPr id="3" name="CaixaDeTexto 2"/>
              <p:cNvSpPr txBox="1"/>
              <p:nvPr/>
            </p:nvSpPr>
            <p:spPr>
              <a:xfrm>
                <a:off x="863270" y="5836622"/>
                <a:ext cx="2268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>
                    <a:latin typeface="Comic Sans MS" pitchFamily="66" charset="0"/>
                  </a:rPr>
                  <a:t>Vampiro energético</a:t>
                </a:r>
                <a:endParaRPr lang="pt-BR" dirty="0">
                  <a:latin typeface="Comic Sans MS" pitchFamily="66" charset="0"/>
                </a:endParaRPr>
              </a:p>
            </p:txBody>
          </p:sp>
        </p:grpSp>
        <p:sp>
          <p:nvSpPr>
            <p:cNvPr id="7" name="Elipse 6"/>
            <p:cNvSpPr/>
            <p:nvPr/>
          </p:nvSpPr>
          <p:spPr>
            <a:xfrm>
              <a:off x="5940152" y="3068960"/>
              <a:ext cx="72008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3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50125" y="116632"/>
            <a:ext cx="8598339" cy="648072"/>
          </a:xfrm>
        </p:spPr>
        <p:txBody>
          <a:bodyPr>
            <a:normAutofit fontScale="90000"/>
          </a:bodyPr>
          <a:lstStyle/>
          <a:p>
            <a:r>
              <a:rPr lang="pt-BR" sz="3600" b="1" u="sng" dirty="0" smtClean="0">
                <a:solidFill>
                  <a:srgbClr val="C00000"/>
                </a:solidFill>
                <a:latin typeface="Comic Sans MS" pitchFamily="66" charset="0"/>
              </a:rPr>
              <a:t>Técnica para ampliar e fortalecer a Aura</a:t>
            </a:r>
            <a:r>
              <a:rPr lang="pt-BR" sz="36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36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95536" y="764704"/>
            <a:ext cx="8208912" cy="5616624"/>
            <a:chOff x="395536" y="764704"/>
            <a:chExt cx="8208912" cy="5616624"/>
          </a:xfrm>
        </p:grpSpPr>
        <p:grpSp>
          <p:nvGrpSpPr>
            <p:cNvPr id="3" name="Grupo 2"/>
            <p:cNvGrpSpPr/>
            <p:nvPr/>
          </p:nvGrpSpPr>
          <p:grpSpPr>
            <a:xfrm>
              <a:off x="395536" y="764704"/>
              <a:ext cx="8208912" cy="5616624"/>
              <a:chOff x="395536" y="764704"/>
              <a:chExt cx="8208912" cy="5616624"/>
            </a:xfrm>
          </p:grpSpPr>
          <p:pic>
            <p:nvPicPr>
              <p:cNvPr id="14338" name="Picture 2" descr="H:\Archives\Projeto Prana\General Organisation Marketing\Pranic Healing\Powerpoint Presentations\2010-11 (nov)\Pranic Self Defense Images\PSD-S1-2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259632" y="764704"/>
                <a:ext cx="6491247" cy="5256024"/>
              </a:xfrm>
              <a:prstGeom prst="rect">
                <a:avLst/>
              </a:prstGeom>
              <a:noFill/>
            </p:spPr>
          </p:pic>
          <p:sp>
            <p:nvSpPr>
              <p:cNvPr id="2" name="CaixaDeTexto 1"/>
              <p:cNvSpPr txBox="1"/>
              <p:nvPr/>
            </p:nvSpPr>
            <p:spPr>
              <a:xfrm>
                <a:off x="395536" y="6042774"/>
                <a:ext cx="8208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>
                    <a:latin typeface="Comic Sans MS" pitchFamily="66" charset="0"/>
                  </a:rPr>
                  <a:t>Exercícios físicos, meditação, pranayamas, são práticas que alcançam esse objetivo!</a:t>
                </a:r>
                <a:endParaRPr lang="pt-BR" sz="1600" dirty="0">
                  <a:latin typeface="Comic Sans MS" pitchFamily="66" charset="0"/>
                </a:endParaRPr>
              </a:p>
            </p:txBody>
          </p:sp>
        </p:grpSp>
        <p:sp>
          <p:nvSpPr>
            <p:cNvPr id="8" name="CaixaDeTexto 7"/>
            <p:cNvSpPr txBox="1"/>
            <p:nvPr/>
          </p:nvSpPr>
          <p:spPr>
            <a:xfrm>
              <a:off x="2339752" y="5517232"/>
              <a:ext cx="750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solidFill>
                    <a:srgbClr val="C00000"/>
                  </a:solidFill>
                  <a:latin typeface="Comic Sans MS" pitchFamily="66" charset="0"/>
                </a:rPr>
                <a:t>Antes</a:t>
              </a:r>
              <a:endParaRPr lang="pt-BR" sz="1600" b="1" dirty="0">
                <a:solidFill>
                  <a:srgbClr val="C00000"/>
                </a:solidFill>
                <a:latin typeface="Comic Sans MS" pitchFamily="66" charset="0"/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292080" y="5293437"/>
              <a:ext cx="817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smtClean="0">
                  <a:solidFill>
                    <a:srgbClr val="C00000"/>
                  </a:solidFill>
                  <a:latin typeface="Comic Sans MS" pitchFamily="66" charset="0"/>
                </a:rPr>
                <a:t>Depois</a:t>
              </a:r>
              <a:endParaRPr lang="pt-BR" sz="1600" b="1" dirty="0">
                <a:solidFill>
                  <a:srgbClr val="C00000"/>
                </a:solidFill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2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74470"/>
            <a:ext cx="4896544" cy="3058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40960" cy="720080"/>
          </a:xfrm>
        </p:spPr>
        <p:txBody>
          <a:bodyPr>
            <a:noAutofit/>
          </a:bodyPr>
          <a:lstStyle/>
          <a:p>
            <a:r>
              <a:rPr lang="pt-BR" sz="2400" b="1" u="sng" dirty="0" smtClean="0">
                <a:solidFill>
                  <a:srgbClr val="C00000"/>
                </a:solidFill>
                <a:latin typeface="Comic Sans MS" pitchFamily="66" charset="0"/>
              </a:rPr>
              <a:t>Técnica de fortalecer a Aura conectando a língua ao </a:t>
            </a:r>
            <a:r>
              <a:rPr lang="pt-BR" sz="2400" b="1" u="sng" dirty="0">
                <a:solidFill>
                  <a:srgbClr val="C00000"/>
                </a:solidFill>
                <a:latin typeface="Comic Sans MS" pitchFamily="66" charset="0"/>
              </a:rPr>
              <a:t>p</a:t>
            </a:r>
            <a:r>
              <a:rPr lang="pt-BR" sz="2400" b="1" u="sng" dirty="0" smtClean="0">
                <a:solidFill>
                  <a:srgbClr val="C00000"/>
                </a:solidFill>
                <a:latin typeface="Comic Sans MS" pitchFamily="66" charset="0"/>
              </a:rPr>
              <a:t>alato, ao mesmo tempo que você fecha ou une as mãos</a:t>
            </a:r>
            <a:r>
              <a:rPr lang="pt-BR" sz="24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24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404" y="3933056"/>
            <a:ext cx="6013866" cy="291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936104"/>
          </a:xfrm>
        </p:spPr>
        <p:txBody>
          <a:bodyPr>
            <a:noAutofit/>
          </a:bodyPr>
          <a:lstStyle/>
          <a:p>
            <a:r>
              <a:rPr lang="pt-BR" sz="2800" b="1" u="sng" dirty="0" smtClean="0">
                <a:solidFill>
                  <a:srgbClr val="C00000"/>
                </a:solidFill>
                <a:latin typeface="Comic Sans MS" pitchFamily="66" charset="0"/>
              </a:rPr>
              <a:t>Técnica de utilizar cordão, brinco ou anel            de estrela de seis pontas, consagrados</a:t>
            </a:r>
            <a:r>
              <a:rPr lang="pt-BR" sz="28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28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19458" name="Picture 2" descr="H:\Archives\Projeto Prana\General Organisation Marketing\Pranic Healing\Powerpoint Presentations\2010-11 (nov)\Pranic Self Defense Images\PSD-S1-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650378" cy="4824536"/>
          </a:xfrm>
          <a:prstGeom prst="rect">
            <a:avLst/>
          </a:prstGeom>
          <a:noFill/>
        </p:spPr>
      </p:pic>
      <p:sp>
        <p:nvSpPr>
          <p:cNvPr id="2" name="CaixaDeTexto 1"/>
          <p:cNvSpPr txBox="1"/>
          <p:nvPr/>
        </p:nvSpPr>
        <p:spPr>
          <a:xfrm>
            <a:off x="179512" y="5445224"/>
            <a:ext cx="8784976" cy="1323439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C00000"/>
                </a:solidFill>
                <a:latin typeface="Comic Sans MS" pitchFamily="66" charset="0"/>
              </a:rPr>
              <a:t>O desenho geométrico dos 2 triângulos interconectados e invertidos, em seus vértices, representam uma “chave vibracional” que conecta e atrai energias Divinas de benção e proteção! Conhecido como Estrela de David ou selo de Salomão.</a:t>
            </a:r>
            <a:endParaRPr lang="pt-BR" sz="2000" dirty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5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590872" y="116632"/>
            <a:ext cx="8229600" cy="576064"/>
          </a:xfrm>
        </p:spPr>
        <p:txBody>
          <a:bodyPr>
            <a:noAutofit/>
          </a:bodyPr>
          <a:lstStyle/>
          <a:p>
            <a:r>
              <a:rPr lang="pt-BR" sz="3200" b="1" u="sng" dirty="0" smtClean="0">
                <a:solidFill>
                  <a:srgbClr val="C00000"/>
                </a:solidFill>
                <a:latin typeface="Comic Sans MS" pitchFamily="66" charset="0"/>
              </a:rPr>
              <a:t>Técnica de Escudamento Espiritual</a:t>
            </a:r>
            <a:r>
              <a:rPr lang="pt-BR" sz="32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32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23554" name="Picture 2" descr="H:\Archives\Projeto Prana\General Organisation Marketing\Pranic Healing\Powerpoint Presentations\2010-11 (nov)\Pranic Self Defense Images\PSD-S2-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692695"/>
            <a:ext cx="4320480" cy="6062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38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46856" y="116632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pt-BR" sz="3600" b="1" u="sng" dirty="0" smtClean="0">
                <a:solidFill>
                  <a:srgbClr val="C00000"/>
                </a:solidFill>
                <a:latin typeface="Comic Sans MS" pitchFamily="66" charset="0"/>
              </a:rPr>
              <a:t>Técnica de produzir um Círculo Mágico</a:t>
            </a:r>
            <a:r>
              <a:rPr lang="pt-BR" sz="36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36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68292" y="6167045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Comic Sans MS" pitchFamily="66" charset="0"/>
              </a:rPr>
              <a:t>Técnica utilizada quando estivermos sob intenso ataque psíquico, de encarnados ou desencarnados!</a:t>
            </a:r>
            <a:endParaRPr lang="pt-BR" dirty="0"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339" y="764704"/>
            <a:ext cx="547132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87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936104"/>
          </a:xfrm>
        </p:spPr>
        <p:txBody>
          <a:bodyPr>
            <a:noAutofit/>
          </a:bodyPr>
          <a:lstStyle/>
          <a:p>
            <a:r>
              <a:rPr lang="pt-BR" sz="3200" b="1" u="sng" dirty="0" smtClean="0">
                <a:solidFill>
                  <a:srgbClr val="C00000"/>
                </a:solidFill>
                <a:latin typeface="Comic Sans MS" pitchFamily="66" charset="0"/>
              </a:rPr>
              <a:t>Técnica para purificar </a:t>
            </a:r>
            <a:r>
              <a:rPr lang="pt-BR" sz="3200" b="1" u="sng" dirty="0">
                <a:solidFill>
                  <a:srgbClr val="C00000"/>
                </a:solidFill>
                <a:latin typeface="Comic Sans MS" pitchFamily="66" charset="0"/>
              </a:rPr>
              <a:t>p</a:t>
            </a:r>
            <a:r>
              <a:rPr lang="pt-BR" sz="3200" b="1" u="sng" dirty="0" smtClean="0">
                <a:solidFill>
                  <a:srgbClr val="C00000"/>
                </a:solidFill>
                <a:latin typeface="Comic Sans MS" pitchFamily="66" charset="0"/>
              </a:rPr>
              <a:t>síquicamente</a:t>
            </a:r>
            <a:br>
              <a:rPr lang="pt-BR" sz="3200" b="1" u="sng" dirty="0" smtClean="0">
                <a:solidFill>
                  <a:srgbClr val="C00000"/>
                </a:solidFill>
                <a:latin typeface="Comic Sans MS" pitchFamily="66" charset="0"/>
              </a:rPr>
            </a:br>
            <a:r>
              <a:rPr lang="pt-BR" sz="3200" b="1" u="sng" dirty="0" smtClean="0">
                <a:solidFill>
                  <a:srgbClr val="C00000"/>
                </a:solidFill>
                <a:latin typeface="Comic Sans MS" pitchFamily="66" charset="0"/>
              </a:rPr>
              <a:t>ambientes, com fumaça ou pelo som</a:t>
            </a:r>
            <a:r>
              <a:rPr lang="pt-BR" sz="32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32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480367" y="1052736"/>
            <a:ext cx="6030351" cy="5727675"/>
            <a:chOff x="1480367" y="1052736"/>
            <a:chExt cx="6030351" cy="5727675"/>
          </a:xfrm>
        </p:grpSpPr>
        <p:grpSp>
          <p:nvGrpSpPr>
            <p:cNvPr id="2" name="Grupo 1"/>
            <p:cNvGrpSpPr/>
            <p:nvPr/>
          </p:nvGrpSpPr>
          <p:grpSpPr>
            <a:xfrm>
              <a:off x="1480367" y="1052736"/>
              <a:ext cx="6030351" cy="5727675"/>
              <a:chOff x="1480367" y="1052736"/>
              <a:chExt cx="6030351" cy="5727675"/>
            </a:xfrm>
          </p:grpSpPr>
          <p:pic>
            <p:nvPicPr>
              <p:cNvPr id="12290" name="Picture 2" descr="H:\Archives\Projeto Prana\General Organisation Marketing\Pranic Healing\Powerpoint Presentations\2010-11 (nov)\Pranic Self Defense Images\PSD-S4-03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80367" y="1052736"/>
                <a:ext cx="6030351" cy="5727675"/>
              </a:xfrm>
              <a:prstGeom prst="rect">
                <a:avLst/>
              </a:prstGeom>
              <a:noFill/>
            </p:spPr>
          </p:pic>
          <p:pic>
            <p:nvPicPr>
              <p:cNvPr id="1843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120" y="4365104"/>
                <a:ext cx="1120034" cy="5250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4293666"/>
              <a:ext cx="123825" cy="14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94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648072"/>
          </a:xfrm>
        </p:spPr>
        <p:txBody>
          <a:bodyPr>
            <a:normAutofit/>
          </a:bodyPr>
          <a:lstStyle/>
          <a:p>
            <a:r>
              <a:rPr lang="pt-BR" sz="2800" b="1" u="sng" dirty="0" smtClean="0">
                <a:solidFill>
                  <a:srgbClr val="C00000"/>
                </a:solidFill>
                <a:latin typeface="Comic Sans MS" pitchFamily="66" charset="0"/>
              </a:rPr>
              <a:t>Limpeza Energética do corpo e de ambientes</a:t>
            </a:r>
            <a:r>
              <a:rPr lang="pt-BR" sz="28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2800" b="1" u="sng" dirty="0">
              <a:solidFill>
                <a:srgbClr val="C00000"/>
              </a:solidFill>
              <a:latin typeface="Comic Sans MS" pitchFamily="66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611560" y="764704"/>
            <a:ext cx="8136904" cy="5401761"/>
            <a:chOff x="611560" y="764704"/>
            <a:chExt cx="8136904" cy="5401761"/>
          </a:xfrm>
        </p:grpSpPr>
        <p:sp>
          <p:nvSpPr>
            <p:cNvPr id="5" name="CaixaDeTexto 4"/>
            <p:cNvSpPr txBox="1"/>
            <p:nvPr/>
          </p:nvSpPr>
          <p:spPr>
            <a:xfrm>
              <a:off x="611560" y="764704"/>
              <a:ext cx="81369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200" dirty="0" smtClean="0">
                  <a:latin typeface="Comic Sans MS" pitchFamily="66" charset="0"/>
                </a:rPr>
                <a:t>Ex.: Um banho de água com sal grosso e bicarbonato de sódio </a:t>
              </a:r>
            </a:p>
          </p:txBody>
        </p:sp>
        <p:pic>
          <p:nvPicPr>
            <p:cNvPr id="8194" name="Picture 2" descr="http://semmedida.com/wp-content/uploads/2013/11/salt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95" y="1268760"/>
              <a:ext cx="6530273" cy="489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ixaDeTexto 1"/>
          <p:cNvSpPr txBox="1"/>
          <p:nvPr/>
        </p:nvSpPr>
        <p:spPr>
          <a:xfrm>
            <a:off x="1354094" y="6279703"/>
            <a:ext cx="6602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CC"/>
                </a:solidFill>
                <a:latin typeface="Comic Sans MS" pitchFamily="66" charset="0"/>
              </a:rPr>
              <a:t>Colocar sal grosso nos cantos da construção!</a:t>
            </a:r>
            <a:endParaRPr lang="pt-BR" sz="2400" dirty="0">
              <a:solidFill>
                <a:srgbClr val="0000CC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83568" y="6084585"/>
            <a:ext cx="7992888" cy="58477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Fluido Universal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31640" y="5229200"/>
            <a:ext cx="7200800" cy="58477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Fluido de Galáxia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051720" y="3863950"/>
            <a:ext cx="5904656" cy="107721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Fluido de Orbe</a:t>
            </a:r>
          </a:p>
          <a:p>
            <a:pPr algn="ctr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Fluido Vital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691680" y="1412776"/>
            <a:ext cx="1728192" cy="58477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Matéria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grpSp>
        <p:nvGrpSpPr>
          <p:cNvPr id="13" name="Grupo 44"/>
          <p:cNvGrpSpPr/>
          <p:nvPr/>
        </p:nvGrpSpPr>
        <p:grpSpPr>
          <a:xfrm>
            <a:off x="6012160" y="1700808"/>
            <a:ext cx="2232248" cy="787733"/>
            <a:chOff x="6012160" y="1700808"/>
            <a:chExt cx="2232248" cy="787733"/>
          </a:xfrm>
        </p:grpSpPr>
        <p:sp>
          <p:nvSpPr>
            <p:cNvPr id="12" name="CaixaDeTexto 11"/>
            <p:cNvSpPr txBox="1"/>
            <p:nvPr/>
          </p:nvSpPr>
          <p:spPr>
            <a:xfrm>
              <a:off x="6444208" y="1700808"/>
              <a:ext cx="1800200" cy="461665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Gás </a:t>
              </a:r>
              <a:endPara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endParaRPr>
            </a:p>
          </p:txBody>
        </p:sp>
        <p:cxnSp>
          <p:nvCxnSpPr>
            <p:cNvPr id="18" name="Conector reto 17"/>
            <p:cNvCxnSpPr>
              <a:stCxn id="12" idx="1"/>
              <a:endCxn id="6" idx="3"/>
            </p:cNvCxnSpPr>
            <p:nvPr/>
          </p:nvCxnSpPr>
          <p:spPr>
            <a:xfrm flipH="1">
              <a:off x="6012160" y="1931641"/>
              <a:ext cx="432048" cy="5569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43"/>
          <p:cNvGrpSpPr/>
          <p:nvPr/>
        </p:nvGrpSpPr>
        <p:grpSpPr>
          <a:xfrm>
            <a:off x="6012160" y="2391271"/>
            <a:ext cx="2232248" cy="461665"/>
            <a:chOff x="6012160" y="2391271"/>
            <a:chExt cx="2232248" cy="461665"/>
          </a:xfrm>
        </p:grpSpPr>
        <p:sp>
          <p:nvSpPr>
            <p:cNvPr id="11" name="CaixaDeTexto 10"/>
            <p:cNvSpPr txBox="1"/>
            <p:nvPr/>
          </p:nvSpPr>
          <p:spPr>
            <a:xfrm>
              <a:off x="6444208" y="2391271"/>
              <a:ext cx="1800200" cy="461665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Plasma </a:t>
              </a:r>
              <a:endPara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endParaRPr>
            </a:p>
          </p:txBody>
        </p:sp>
        <p:cxnSp>
          <p:nvCxnSpPr>
            <p:cNvPr id="20" name="Conector reto 19"/>
            <p:cNvCxnSpPr>
              <a:stCxn id="11" idx="1"/>
              <a:endCxn id="6" idx="3"/>
            </p:cNvCxnSpPr>
            <p:nvPr/>
          </p:nvCxnSpPr>
          <p:spPr>
            <a:xfrm flipH="1" flipV="1">
              <a:off x="6012160" y="2488541"/>
              <a:ext cx="432048" cy="1335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42"/>
          <p:cNvGrpSpPr/>
          <p:nvPr/>
        </p:nvGrpSpPr>
        <p:grpSpPr>
          <a:xfrm>
            <a:off x="6012160" y="2488541"/>
            <a:ext cx="2232248" cy="1012467"/>
            <a:chOff x="6012160" y="2488541"/>
            <a:chExt cx="2232248" cy="1012467"/>
          </a:xfrm>
        </p:grpSpPr>
        <p:sp>
          <p:nvSpPr>
            <p:cNvPr id="10" name="CaixaDeTexto 9"/>
            <p:cNvSpPr txBox="1"/>
            <p:nvPr/>
          </p:nvSpPr>
          <p:spPr>
            <a:xfrm>
              <a:off x="6444208" y="3039343"/>
              <a:ext cx="1800200" cy="461665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Perispírito </a:t>
              </a:r>
              <a:endPara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endParaRPr>
            </a:p>
          </p:txBody>
        </p:sp>
        <p:cxnSp>
          <p:nvCxnSpPr>
            <p:cNvPr id="22" name="Conector reto 21"/>
            <p:cNvCxnSpPr>
              <a:stCxn id="10" idx="1"/>
              <a:endCxn id="6" idx="3"/>
            </p:cNvCxnSpPr>
            <p:nvPr/>
          </p:nvCxnSpPr>
          <p:spPr>
            <a:xfrm flipH="1" flipV="1">
              <a:off x="6012160" y="2488541"/>
              <a:ext cx="432048" cy="7816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47"/>
          <p:cNvGrpSpPr/>
          <p:nvPr/>
        </p:nvGrpSpPr>
        <p:grpSpPr>
          <a:xfrm>
            <a:off x="6012160" y="188640"/>
            <a:ext cx="2160240" cy="715725"/>
            <a:chOff x="6012160" y="188640"/>
            <a:chExt cx="2160240" cy="715725"/>
          </a:xfrm>
        </p:grpSpPr>
        <p:sp>
          <p:nvSpPr>
            <p:cNvPr id="8" name="CaixaDeTexto 7"/>
            <p:cNvSpPr txBox="1"/>
            <p:nvPr/>
          </p:nvSpPr>
          <p:spPr>
            <a:xfrm>
              <a:off x="6372200" y="188640"/>
              <a:ext cx="1800200" cy="461665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Sólidos </a:t>
              </a:r>
              <a:endPara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endParaRPr>
            </a:p>
          </p:txBody>
        </p:sp>
        <p:cxnSp>
          <p:nvCxnSpPr>
            <p:cNvPr id="24" name="Conector reto 23"/>
            <p:cNvCxnSpPr>
              <a:stCxn id="8" idx="1"/>
              <a:endCxn id="7" idx="3"/>
            </p:cNvCxnSpPr>
            <p:nvPr/>
          </p:nvCxnSpPr>
          <p:spPr>
            <a:xfrm flipH="1">
              <a:off x="6012160" y="419473"/>
              <a:ext cx="360040" cy="4848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46"/>
          <p:cNvGrpSpPr/>
          <p:nvPr/>
        </p:nvGrpSpPr>
        <p:grpSpPr>
          <a:xfrm>
            <a:off x="6012160" y="904365"/>
            <a:ext cx="2232248" cy="508411"/>
            <a:chOff x="6012160" y="904365"/>
            <a:chExt cx="2232248" cy="508411"/>
          </a:xfrm>
        </p:grpSpPr>
        <p:sp>
          <p:nvSpPr>
            <p:cNvPr id="9" name="CaixaDeTexto 8"/>
            <p:cNvSpPr txBox="1"/>
            <p:nvPr/>
          </p:nvSpPr>
          <p:spPr>
            <a:xfrm>
              <a:off x="6444208" y="951111"/>
              <a:ext cx="1800200" cy="461665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Líquidos </a:t>
              </a:r>
              <a:endPara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endParaRPr>
            </a:p>
          </p:txBody>
        </p:sp>
        <p:cxnSp>
          <p:nvCxnSpPr>
            <p:cNvPr id="26" name="Conector reto 25"/>
            <p:cNvCxnSpPr>
              <a:stCxn id="9" idx="1"/>
              <a:endCxn id="7" idx="3"/>
            </p:cNvCxnSpPr>
            <p:nvPr/>
          </p:nvCxnSpPr>
          <p:spPr>
            <a:xfrm flipH="1" flipV="1">
              <a:off x="6012160" y="904365"/>
              <a:ext cx="432048" cy="2775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45"/>
          <p:cNvGrpSpPr/>
          <p:nvPr/>
        </p:nvGrpSpPr>
        <p:grpSpPr>
          <a:xfrm>
            <a:off x="3419872" y="611977"/>
            <a:ext cx="2592288" cy="1093187"/>
            <a:chOff x="3419872" y="611977"/>
            <a:chExt cx="2592288" cy="1093187"/>
          </a:xfrm>
        </p:grpSpPr>
        <p:sp>
          <p:nvSpPr>
            <p:cNvPr id="7" name="CaixaDeTexto 6"/>
            <p:cNvSpPr txBox="1"/>
            <p:nvPr/>
          </p:nvSpPr>
          <p:spPr>
            <a:xfrm>
              <a:off x="3851920" y="611977"/>
              <a:ext cx="2160240" cy="584775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Visível </a:t>
              </a:r>
              <a:endPara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endParaRPr>
            </a:p>
          </p:txBody>
        </p:sp>
        <p:cxnSp>
          <p:nvCxnSpPr>
            <p:cNvPr id="28" name="Conector reto 27"/>
            <p:cNvCxnSpPr>
              <a:stCxn id="7" idx="1"/>
              <a:endCxn id="5" idx="3"/>
            </p:cNvCxnSpPr>
            <p:nvPr/>
          </p:nvCxnSpPr>
          <p:spPr>
            <a:xfrm flipH="1">
              <a:off x="3419872" y="904365"/>
              <a:ext cx="432048" cy="8007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o 41"/>
          <p:cNvGrpSpPr/>
          <p:nvPr/>
        </p:nvGrpSpPr>
        <p:grpSpPr>
          <a:xfrm>
            <a:off x="3419872" y="1705164"/>
            <a:ext cx="2592288" cy="1075764"/>
            <a:chOff x="3419872" y="1705164"/>
            <a:chExt cx="2592288" cy="1075764"/>
          </a:xfrm>
        </p:grpSpPr>
        <p:sp>
          <p:nvSpPr>
            <p:cNvPr id="6" name="CaixaDeTexto 5"/>
            <p:cNvSpPr txBox="1"/>
            <p:nvPr/>
          </p:nvSpPr>
          <p:spPr>
            <a:xfrm>
              <a:off x="3851920" y="2196153"/>
              <a:ext cx="2160240" cy="584775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Invisível </a:t>
              </a:r>
              <a:endPara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endParaRPr>
            </a:p>
          </p:txBody>
        </p:sp>
        <p:cxnSp>
          <p:nvCxnSpPr>
            <p:cNvPr id="30" name="Conector reto 29"/>
            <p:cNvCxnSpPr>
              <a:stCxn id="6" idx="1"/>
              <a:endCxn id="5" idx="3"/>
            </p:cNvCxnSpPr>
            <p:nvPr/>
          </p:nvCxnSpPr>
          <p:spPr>
            <a:xfrm flipH="1" flipV="1">
              <a:off x="3419872" y="1705164"/>
              <a:ext cx="432048" cy="7833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48"/>
          <p:cNvGrpSpPr/>
          <p:nvPr/>
        </p:nvGrpSpPr>
        <p:grpSpPr>
          <a:xfrm>
            <a:off x="8100392" y="116632"/>
            <a:ext cx="1043608" cy="2133182"/>
            <a:chOff x="8100392" y="116632"/>
            <a:chExt cx="1043608" cy="2133182"/>
          </a:xfrm>
        </p:grpSpPr>
        <p:sp>
          <p:nvSpPr>
            <p:cNvPr id="32" name="Chave direita 31"/>
            <p:cNvSpPr/>
            <p:nvPr/>
          </p:nvSpPr>
          <p:spPr>
            <a:xfrm>
              <a:off x="8100392" y="116632"/>
              <a:ext cx="433793" cy="2133182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8532440" y="908720"/>
              <a:ext cx="611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rgbClr val="C00000"/>
                  </a:solidFill>
                </a:rPr>
                <a:t>4%</a:t>
              </a:r>
              <a:endParaRPr lang="pt-BR" sz="2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Grupo 49"/>
          <p:cNvGrpSpPr/>
          <p:nvPr/>
        </p:nvGrpSpPr>
        <p:grpSpPr>
          <a:xfrm>
            <a:off x="8100392" y="2348880"/>
            <a:ext cx="1043608" cy="2592288"/>
            <a:chOff x="8100392" y="2348880"/>
            <a:chExt cx="1043608" cy="1800200"/>
          </a:xfrm>
        </p:grpSpPr>
        <p:sp>
          <p:nvSpPr>
            <p:cNvPr id="34" name="Chave direita 33"/>
            <p:cNvSpPr/>
            <p:nvPr/>
          </p:nvSpPr>
          <p:spPr>
            <a:xfrm>
              <a:off x="8100392" y="2348880"/>
              <a:ext cx="433793" cy="1800200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8388424" y="2937331"/>
              <a:ext cx="755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rgbClr val="C00000"/>
                  </a:solidFill>
                </a:rPr>
                <a:t>23%</a:t>
              </a:r>
              <a:endParaRPr lang="pt-BR" sz="2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7" name="Grupo 50"/>
          <p:cNvGrpSpPr/>
          <p:nvPr/>
        </p:nvGrpSpPr>
        <p:grpSpPr>
          <a:xfrm>
            <a:off x="467544" y="4941168"/>
            <a:ext cx="936104" cy="1800200"/>
            <a:chOff x="467544" y="5013176"/>
            <a:chExt cx="936104" cy="1800200"/>
          </a:xfrm>
        </p:grpSpPr>
        <p:sp>
          <p:nvSpPr>
            <p:cNvPr id="40" name="Chave esquerda 39"/>
            <p:cNvSpPr/>
            <p:nvPr/>
          </p:nvSpPr>
          <p:spPr>
            <a:xfrm>
              <a:off x="899592" y="5013176"/>
              <a:ext cx="504056" cy="1800200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/>
            <p:cNvSpPr txBox="1"/>
            <p:nvPr/>
          </p:nvSpPr>
          <p:spPr>
            <a:xfrm>
              <a:off x="467544" y="5301208"/>
              <a:ext cx="755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 smtClean="0">
                  <a:solidFill>
                    <a:srgbClr val="C00000"/>
                  </a:solidFill>
                </a:rPr>
                <a:t>73%</a:t>
              </a:r>
              <a:endParaRPr lang="pt-BR" sz="20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54" name="Seta para cima 53"/>
          <p:cNvSpPr/>
          <p:nvPr/>
        </p:nvSpPr>
        <p:spPr>
          <a:xfrm>
            <a:off x="0" y="404664"/>
            <a:ext cx="683568" cy="6264696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A</a:t>
            </a:r>
            <a:br>
              <a:rPr lang="pt-BR" sz="2000" b="1" dirty="0" smtClean="0">
                <a:solidFill>
                  <a:schemeClr val="tx1"/>
                </a:solidFill>
              </a:rPr>
            </a:br>
            <a:r>
              <a:rPr lang="pt-BR" sz="2000" b="1" dirty="0" smtClean="0">
                <a:solidFill>
                  <a:schemeClr val="tx1"/>
                </a:solidFill>
              </a:rPr>
              <a:t>DE</a:t>
            </a:r>
            <a:br>
              <a:rPr lang="pt-BR" sz="2000" b="1" dirty="0" smtClean="0">
                <a:solidFill>
                  <a:schemeClr val="tx1"/>
                </a:solidFill>
              </a:rPr>
            </a:br>
            <a:r>
              <a:rPr lang="pt-BR" sz="2000" b="1" dirty="0" smtClean="0">
                <a:solidFill>
                  <a:schemeClr val="tx1"/>
                </a:solidFill>
              </a:rPr>
              <a:t>NS</a:t>
            </a:r>
            <a:br>
              <a:rPr lang="pt-BR" sz="2000" b="1" dirty="0" smtClean="0">
                <a:solidFill>
                  <a:schemeClr val="tx1"/>
                </a:solidFill>
              </a:rPr>
            </a:br>
            <a:r>
              <a:rPr lang="pt-BR" sz="2000" b="1" dirty="0" smtClean="0">
                <a:solidFill>
                  <a:schemeClr val="tx1"/>
                </a:solidFill>
              </a:rPr>
              <a:t>A</a:t>
            </a:r>
            <a:br>
              <a:rPr lang="pt-BR" sz="2000" b="1" dirty="0" smtClean="0">
                <a:solidFill>
                  <a:schemeClr val="tx1"/>
                </a:solidFill>
              </a:rPr>
            </a:br>
            <a:r>
              <a:rPr lang="pt-BR" sz="2000" b="1" dirty="0" smtClean="0">
                <a:solidFill>
                  <a:schemeClr val="tx1"/>
                </a:solidFill>
              </a:rPr>
              <a:t>M</a:t>
            </a:r>
          </a:p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E</a:t>
            </a:r>
            <a:br>
              <a:rPr lang="pt-BR" sz="2000" b="1" dirty="0" smtClean="0">
                <a:solidFill>
                  <a:schemeClr val="tx1"/>
                </a:solidFill>
              </a:rPr>
            </a:br>
            <a:r>
              <a:rPr lang="pt-BR" sz="2000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T</a:t>
            </a:r>
            <a:br>
              <a:rPr lang="pt-BR" sz="2000" b="1" dirty="0" smtClean="0">
                <a:solidFill>
                  <a:schemeClr val="tx1"/>
                </a:solidFill>
              </a:rPr>
            </a:br>
            <a:r>
              <a:rPr lang="pt-BR" sz="2000" b="1" dirty="0" smtClean="0">
                <a:solidFill>
                  <a:schemeClr val="tx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13615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8032" y="640184"/>
            <a:ext cx="8604448" cy="648072"/>
          </a:xfrm>
        </p:spPr>
        <p:txBody>
          <a:bodyPr>
            <a:normAutofit/>
          </a:bodyPr>
          <a:lstStyle/>
          <a:p>
            <a:r>
              <a:rPr lang="pt-BR" sz="3200" b="1" u="sng" dirty="0" smtClean="0">
                <a:solidFill>
                  <a:srgbClr val="C00000"/>
                </a:solidFill>
                <a:latin typeface="Comic Sans MS" pitchFamily="66" charset="0"/>
              </a:rPr>
              <a:t>Outras Técnicas de Autodefesa psíquica</a:t>
            </a:r>
            <a:r>
              <a:rPr lang="pt-BR" sz="3200" b="1" dirty="0" smtClean="0">
                <a:solidFill>
                  <a:srgbClr val="C00000"/>
                </a:solidFill>
                <a:latin typeface="Comic Sans MS" pitchFamily="66" charset="0"/>
              </a:rPr>
              <a:t>:</a:t>
            </a:r>
            <a:endParaRPr lang="pt-BR" sz="32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224360"/>
            <a:ext cx="4104456" cy="286082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200" dirty="0" smtClean="0">
                <a:latin typeface="Comic Sans MS" pitchFamily="66" charset="0"/>
              </a:rPr>
              <a:t>Técnica de desvio;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200" dirty="0" smtClean="0">
                <a:latin typeface="Comic Sans MS" pitchFamily="66" charset="0"/>
              </a:rPr>
              <a:t>Técnica de enraizamento;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200" dirty="0" smtClean="0">
                <a:latin typeface="Comic Sans MS" pitchFamily="66" charset="0"/>
              </a:rPr>
              <a:t>Técnica de girar;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200" dirty="0" smtClean="0">
                <a:latin typeface="Comic Sans MS" pitchFamily="66" charset="0"/>
              </a:rPr>
              <a:t>Talismãs; Patuás;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200" dirty="0" smtClean="0">
                <a:latin typeface="Comic Sans MS" pitchFamily="66" charset="0"/>
              </a:rPr>
              <a:t>Preces;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200" dirty="0" smtClean="0">
                <a:latin typeface="Comic Sans MS" pitchFamily="66" charset="0"/>
              </a:rPr>
              <a:t>Meditação;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200" dirty="0" smtClean="0">
                <a:latin typeface="Comic Sans MS" pitchFamily="66" charset="0"/>
              </a:rPr>
              <a:t>Evangelho no Lar;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4355976" y="1684209"/>
            <a:ext cx="4608512" cy="4233133"/>
            <a:chOff x="4355976" y="1684209"/>
            <a:chExt cx="4608512" cy="4233133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1684209"/>
              <a:ext cx="4464496" cy="3905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CaixaDeTexto 3"/>
            <p:cNvSpPr txBox="1"/>
            <p:nvPr/>
          </p:nvSpPr>
          <p:spPr>
            <a:xfrm>
              <a:off x="4355976" y="5517232"/>
              <a:ext cx="4608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smtClean="0">
                  <a:latin typeface="Comic Sans MS" pitchFamily="66" charset="0"/>
                </a:rPr>
                <a:t>Técnica utilizada em desdobramento!</a:t>
              </a:r>
              <a:endParaRPr lang="pt-BR" sz="2000" dirty="0"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76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3761656"/>
            <a:ext cx="9144000" cy="2907704"/>
            <a:chOff x="0" y="3861048"/>
            <a:chExt cx="9144000" cy="2907704"/>
          </a:xfrm>
        </p:grpSpPr>
        <p:pic>
          <p:nvPicPr>
            <p:cNvPr id="3" name="Picture 9" descr="livro_dos_espiritos_feb"/>
            <p:cNvPicPr>
              <a:picLocks noChangeAspect="1" noChangeArrowheads="1"/>
            </p:cNvPicPr>
            <p:nvPr/>
          </p:nvPicPr>
          <p:blipFill>
            <a:blip r:embed="rId2" cstate="print">
              <a:lum bright="-22000"/>
            </a:blip>
            <a:srcRect/>
            <a:stretch>
              <a:fillRect/>
            </a:stretch>
          </p:blipFill>
          <p:spPr bwMode="auto">
            <a:xfrm>
              <a:off x="353976" y="4295030"/>
              <a:ext cx="1913768" cy="2473722"/>
            </a:xfrm>
            <a:prstGeom prst="rect">
              <a:avLst/>
            </a:prstGeom>
            <a:noFill/>
            <a:ln w="9525">
              <a:solidFill>
                <a:srgbClr val="339966"/>
              </a:solidFill>
              <a:miter lim="800000"/>
              <a:headEnd/>
              <a:tailEnd/>
            </a:ln>
          </p:spPr>
        </p:pic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0" y="4077072"/>
              <a:ext cx="9144000" cy="0"/>
            </a:xfrm>
            <a:prstGeom prst="lin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491880" y="3861048"/>
              <a:ext cx="2046771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pt-BR" b="1" dirty="0" smtClean="0">
                  <a:solidFill>
                    <a:srgbClr val="0000CC"/>
                  </a:solidFill>
                  <a:effectLst/>
                  <a:latin typeface="Comic Sans MS" pitchFamily="66" charset="0"/>
                </a:rPr>
                <a:t>BIBLIOGRAFIA</a:t>
              </a:r>
              <a:endParaRPr lang="pt-BR" b="1" dirty="0">
                <a:solidFill>
                  <a:srgbClr val="0000CC"/>
                </a:solidFill>
                <a:effectLst/>
                <a:latin typeface="Comic Sans MS" pitchFamily="66" charset="0"/>
              </a:endParaRPr>
            </a:p>
          </p:txBody>
        </p:sp>
      </p:grp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0" y="6858000"/>
            <a:ext cx="9144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57447" cy="355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tângulo 14"/>
          <p:cNvSpPr/>
          <p:nvPr/>
        </p:nvSpPr>
        <p:spPr>
          <a:xfrm>
            <a:off x="4620079" y="116632"/>
            <a:ext cx="44884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Muito Obrigado 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335574" y="2682026"/>
            <a:ext cx="27911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Marco Bechara</a:t>
            </a:r>
          </a:p>
          <a:p>
            <a:pPr algn="ctr"/>
            <a:r>
              <a:rPr lang="pt-BR" sz="2400" dirty="0" smtClean="0">
                <a:solidFill>
                  <a:srgbClr val="C00000"/>
                </a:solidFill>
                <a:latin typeface="Comic Sans MS" pitchFamily="66" charset="0"/>
              </a:rPr>
              <a:t>http:cecaluz.org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610" y="4195638"/>
            <a:ext cx="1589366" cy="247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mlb-s1-p.mlstatic.com/livro-aruanda-robson-pinheiro-13846-MLB4204425919_042013-O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53881"/>
            <a:ext cx="1728192" cy="25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ARCO BECHARA\Videos\Capa Autodefesa Psíquic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500" y="4153881"/>
            <a:ext cx="1755964" cy="25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0" y="0"/>
            <a:ext cx="9144000" cy="6815596"/>
            <a:chOff x="0" y="0"/>
            <a:chExt cx="9144000" cy="6815596"/>
          </a:xfrm>
        </p:grpSpPr>
        <p:pic>
          <p:nvPicPr>
            <p:cNvPr id="6" name="Picture 6" descr="http://www.apolo11.com/imagens/etc/via_lactea_bracos_smal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6815596"/>
            </a:xfrm>
            <a:prstGeom prst="rect">
              <a:avLst/>
            </a:prstGeom>
            <a:noFill/>
          </p:spPr>
        </p:pic>
        <p:sp>
          <p:nvSpPr>
            <p:cNvPr id="7" name="CaixaDeTexto 6"/>
            <p:cNvSpPr txBox="1"/>
            <p:nvPr/>
          </p:nvSpPr>
          <p:spPr>
            <a:xfrm>
              <a:off x="0" y="4554"/>
              <a:ext cx="9144000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pt-BR" sz="2000" b="1" u="sng" dirty="0" smtClean="0">
                  <a:solidFill>
                    <a:srgbClr val="FFFF00"/>
                  </a:solidFill>
                </a:rPr>
                <a:t>Nosso Sistema solar</a:t>
              </a:r>
              <a:r>
                <a:rPr lang="pt-BR" sz="2000" b="1" dirty="0" smtClean="0">
                  <a:solidFill>
                    <a:srgbClr val="FFFF00"/>
                  </a:solidFill>
                </a:rPr>
                <a:t>:  </a:t>
              </a:r>
              <a:r>
                <a:rPr lang="pt-BR" sz="2000" dirty="0" smtClean="0">
                  <a:solidFill>
                    <a:srgbClr val="FFFF00"/>
                  </a:solidFill>
                </a:rPr>
                <a:t>No esporão de Órion - 27 mil anos-luz do centro galáctico. </a:t>
              </a:r>
              <a:endParaRPr lang="pt-BR" sz="20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216024" y="5613047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  <a:latin typeface="Comic Sans MS" pitchFamily="66" charset="0"/>
              </a:rPr>
              <a:t>Tudo no universo é energia, mais adensada ou menos adensada, que vibra, tem ritmo e tem correspondência com o ser humano! Logo, o homem pode transmutar essas energias, pela ação consciente de sua mente, alterando a vibração, o ritmo, polarizando</a:t>
            </a:r>
            <a:r>
              <a:rPr lang="pt-BR" dirty="0">
                <a:solidFill>
                  <a:srgbClr val="FFFF00"/>
                </a:solidFill>
                <a:latin typeface="Comic Sans MS" pitchFamily="66" charset="0"/>
              </a:rPr>
              <a:t> </a:t>
            </a:r>
            <a:r>
              <a:rPr lang="pt-BR" dirty="0" smtClean="0">
                <a:solidFill>
                  <a:srgbClr val="FFFF00"/>
                </a:solidFill>
                <a:latin typeface="Comic Sans MS" pitchFamily="66" charset="0"/>
              </a:rPr>
              <a:t>e despolarizando objetos e corpos (sutis e físico);</a:t>
            </a:r>
            <a:endParaRPr lang="pt-BR" dirty="0">
              <a:solidFill>
                <a:srgbClr val="FFFF00"/>
              </a:solidFill>
              <a:latin typeface="Comic Sans MS" pitchFamily="66" charset="0"/>
            </a:endParaRPr>
          </a:p>
        </p:txBody>
      </p:sp>
      <p:cxnSp>
        <p:nvCxnSpPr>
          <p:cNvPr id="9" name="Conector de seta reta 8"/>
          <p:cNvCxnSpPr/>
          <p:nvPr/>
        </p:nvCxnSpPr>
        <p:spPr>
          <a:xfrm>
            <a:off x="1547664" y="421250"/>
            <a:ext cx="1656184" cy="459192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51520" y="231031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 smtClean="0">
                <a:solidFill>
                  <a:srgbClr val="C00000"/>
                </a:solidFill>
                <a:latin typeface="Comic Sans MS" pitchFamily="66" charset="0"/>
              </a:rPr>
              <a:t>Magia, bruxaria, feitiços e encantamentos, existem</a:t>
            </a:r>
            <a:r>
              <a:rPr lang="pt-BR" sz="2400" b="1" dirty="0" smtClean="0">
                <a:solidFill>
                  <a:srgbClr val="C00000"/>
                </a:solidFill>
                <a:latin typeface="Comic Sans MS" pitchFamily="66" charset="0"/>
              </a:rPr>
              <a:t>? 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51520" y="2505090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pt-BR" sz="2000" dirty="0">
                <a:latin typeface="Comic Sans MS" pitchFamily="66" charset="0"/>
              </a:rPr>
              <a:t>Fazer “magia” necessita de conhecimentos e experiências em diversas áreas das ciências materiais e esotéricas.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51520" y="836712"/>
            <a:ext cx="878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pt-BR" sz="2000" dirty="0">
                <a:latin typeface="Comic Sans MS" pitchFamily="66" charset="0"/>
              </a:rPr>
              <a:t>A magia, a bruxaria, os feitiços e os encantamentos fazem parte da história de todos os povos, em todas as épocas! Conhecimentos e práticas, temidos por muitos, desacreditadas e negadas por outros, eles sempre estiveram, e continuam presentes em nosso dia-a-dia!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51520" y="3573016"/>
            <a:ext cx="8784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pt-BR" sz="2000" dirty="0">
                <a:latin typeface="Comic Sans MS" pitchFamily="66" charset="0"/>
              </a:rPr>
              <a:t>O que diferencia se você faz </a:t>
            </a:r>
            <a:r>
              <a:rPr lang="pt-BR" sz="2000" b="1" dirty="0">
                <a:solidFill>
                  <a:srgbClr val="0000CC"/>
                </a:solidFill>
                <a:latin typeface="Comic Sans MS" pitchFamily="66" charset="0"/>
              </a:rPr>
              <a:t>goécia</a:t>
            </a:r>
            <a:r>
              <a:rPr lang="pt-BR" sz="2000" dirty="0">
                <a:latin typeface="Comic Sans MS" pitchFamily="66" charset="0"/>
              </a:rPr>
              <a:t> </a:t>
            </a:r>
            <a:r>
              <a:rPr lang="pt-BR" dirty="0">
                <a:latin typeface="Comic Sans MS" pitchFamily="66" charset="0"/>
              </a:rPr>
              <a:t>(magia negra) </a:t>
            </a:r>
            <a:r>
              <a:rPr lang="pt-BR" sz="2000" dirty="0">
                <a:latin typeface="Comic Sans MS" pitchFamily="66" charset="0"/>
              </a:rPr>
              <a:t>ou </a:t>
            </a:r>
            <a:r>
              <a:rPr lang="pt-BR" sz="2000" b="1" dirty="0">
                <a:solidFill>
                  <a:srgbClr val="0000CC"/>
                </a:solidFill>
                <a:latin typeface="Comic Sans MS" pitchFamily="66" charset="0"/>
              </a:rPr>
              <a:t>anti-goécia</a:t>
            </a:r>
            <a:r>
              <a:rPr lang="pt-BR" sz="2000" dirty="0">
                <a:latin typeface="Comic Sans MS" pitchFamily="66" charset="0"/>
              </a:rPr>
              <a:t> </a:t>
            </a:r>
            <a:r>
              <a:rPr lang="pt-BR" dirty="0">
                <a:latin typeface="Comic Sans MS" pitchFamily="66" charset="0"/>
              </a:rPr>
              <a:t>(magia branca) </a:t>
            </a:r>
            <a:r>
              <a:rPr lang="pt-BR" sz="2000" dirty="0">
                <a:latin typeface="Comic Sans MS" pitchFamily="66" charset="0"/>
              </a:rPr>
              <a:t>é sua intenção! Já sabemos que a lei kármica, nos evidencia que “o plantio é livre, mas o colheita é obrigatória”. Logo, responsabilidade e entendimento sobre as leis naturais, são fundamentais para sua escolha!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51520" y="5445224"/>
            <a:ext cx="8892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pt-BR" sz="2000" dirty="0">
                <a:latin typeface="Comic Sans MS" pitchFamily="66" charset="0"/>
              </a:rPr>
              <a:t>Qualquer pessoa, mesmo sem querer ou saber, pode fazer a mais nefasta “magia negra” ao desejar mal a alguém, seja por palavras, pensamentos ou atitudes</a:t>
            </a:r>
            <a:r>
              <a:rPr lang="pt-BR" sz="2000" dirty="0" smtClean="0">
                <a:latin typeface="Comic Sans MS" pitchFamily="66" charset="0"/>
              </a:rPr>
              <a:t>!</a:t>
            </a:r>
            <a:endParaRPr lang="pt-BR" sz="2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23528" y="5733256"/>
            <a:ext cx="8568952" cy="1015663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 smtClean="0">
                <a:solidFill>
                  <a:srgbClr val="0000CC"/>
                </a:solidFill>
                <a:latin typeface="Comic Sans MS" pitchFamily="66" charset="0"/>
              </a:rPr>
              <a:t>“[...] Mas </a:t>
            </a:r>
            <a:r>
              <a:rPr lang="pt-BR" sz="2000" i="1" dirty="0">
                <a:solidFill>
                  <a:srgbClr val="0000CC"/>
                </a:solidFill>
                <a:latin typeface="Comic Sans MS" pitchFamily="66" charset="0"/>
              </a:rPr>
              <a:t>o homem que pode dispensar todas essas coisas do mundo [...] não precisa mais encarnar-se nos mundos planetários, porque é ele um cidadão autêntico do Céu</a:t>
            </a:r>
            <a:r>
              <a:rPr lang="pt-BR" sz="2000" i="1" dirty="0" smtClean="0">
                <a:solidFill>
                  <a:srgbClr val="0000CC"/>
                </a:solidFill>
                <a:latin typeface="Comic Sans MS" pitchFamily="66" charset="0"/>
              </a:rPr>
              <a:t>!”</a:t>
            </a:r>
            <a:endParaRPr lang="pt-BR" sz="2000" i="1" dirty="0">
              <a:solidFill>
                <a:srgbClr val="0000CC"/>
              </a:solidFill>
              <a:latin typeface="Comic Sans MS" pitchFamily="66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51520" y="44624"/>
            <a:ext cx="8820472" cy="5544616"/>
            <a:chOff x="251520" y="44624"/>
            <a:chExt cx="8820472" cy="5544616"/>
          </a:xfrm>
        </p:grpSpPr>
        <p:sp>
          <p:nvSpPr>
            <p:cNvPr id="2" name="CaixaDeTexto 1"/>
            <p:cNvSpPr txBox="1"/>
            <p:nvPr/>
          </p:nvSpPr>
          <p:spPr>
            <a:xfrm>
              <a:off x="3851920" y="44624"/>
              <a:ext cx="5220072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u="sng" dirty="0" smtClean="0">
                  <a:latin typeface="Comic Sans MS" pitchFamily="66" charset="0"/>
                </a:rPr>
                <a:t>Final </a:t>
              </a:r>
              <a:r>
                <a:rPr lang="pt-BR" sz="2000" u="sng" dirty="0">
                  <a:latin typeface="Comic Sans MS" pitchFamily="66" charset="0"/>
                </a:rPr>
                <a:t>do capítulo 11</a:t>
              </a:r>
              <a:r>
                <a:rPr lang="pt-BR" sz="2000" u="sng" dirty="0" smtClean="0">
                  <a:latin typeface="Comic Sans MS" pitchFamily="66" charset="0"/>
                </a:rPr>
                <a:t>, </a:t>
              </a:r>
              <a:r>
                <a:rPr lang="pt-BR" sz="2000" u="sng" dirty="0">
                  <a:latin typeface="Comic Sans MS" pitchFamily="66" charset="0"/>
                </a:rPr>
                <a:t>pag.154</a:t>
              </a:r>
              <a:r>
                <a:rPr lang="pt-BR" sz="2000" dirty="0" smtClean="0">
                  <a:latin typeface="Comic Sans MS" pitchFamily="66" charset="0"/>
                </a:rPr>
                <a:t>:</a:t>
              </a:r>
            </a:p>
            <a:p>
              <a:endParaRPr lang="pt-BR" sz="1000" dirty="0">
                <a:latin typeface="Comic Sans MS" pitchFamily="66" charset="0"/>
              </a:endParaRPr>
            </a:p>
            <a:p>
              <a:r>
                <a:rPr lang="pt-BR" sz="2000" i="1" dirty="0" smtClean="0">
                  <a:solidFill>
                    <a:srgbClr val="0000CC"/>
                  </a:solidFill>
                  <a:latin typeface="Comic Sans MS" pitchFamily="66" charset="0"/>
                </a:rPr>
                <a:t>“[...] O Evangelho </a:t>
              </a:r>
              <a:r>
                <a:rPr lang="pt-BR" sz="2000" i="1" dirty="0">
                  <a:solidFill>
                    <a:srgbClr val="0000CC"/>
                  </a:solidFill>
                  <a:latin typeface="Comic Sans MS" pitchFamily="66" charset="0"/>
                </a:rPr>
                <a:t>resolve todos os problemas do mundo carnal e espiritual, sem necessidade de amuletos</a:t>
              </a:r>
              <a:r>
                <a:rPr lang="pt-BR" sz="2000" i="1" dirty="0" smtClean="0">
                  <a:solidFill>
                    <a:srgbClr val="0000CC"/>
                  </a:solidFill>
                  <a:latin typeface="Comic Sans MS" pitchFamily="66" charset="0"/>
                </a:rPr>
                <a:t>, talismãs</a:t>
              </a:r>
              <a:r>
                <a:rPr lang="pt-BR" sz="2000" i="1" dirty="0">
                  <a:solidFill>
                    <a:srgbClr val="0000CC"/>
                  </a:solidFill>
                  <a:latin typeface="Comic Sans MS" pitchFamily="66" charset="0"/>
                </a:rPr>
                <a:t>, mitos, crendices, religiões, sortilégios, benzimentos, corpo-fechado, deformações, preces</a:t>
              </a:r>
              <a:r>
                <a:rPr lang="pt-BR" sz="2000" i="1" dirty="0" smtClean="0">
                  <a:solidFill>
                    <a:srgbClr val="0000CC"/>
                  </a:solidFill>
                  <a:latin typeface="Comic Sans MS" pitchFamily="66" charset="0"/>
                </a:rPr>
                <a:t>, despachos</a:t>
              </a:r>
              <a:r>
                <a:rPr lang="pt-BR" sz="2000" i="1" dirty="0">
                  <a:solidFill>
                    <a:srgbClr val="0000CC"/>
                  </a:solidFill>
                  <a:latin typeface="Comic Sans MS" pitchFamily="66" charset="0"/>
                </a:rPr>
                <a:t>, passes, doutrinas, trabalhos de mesa ou de </a:t>
              </a:r>
              <a:r>
                <a:rPr lang="pt-BR" sz="2000" i="1" dirty="0" smtClean="0">
                  <a:solidFill>
                    <a:srgbClr val="0000CC"/>
                  </a:solidFill>
                  <a:latin typeface="Comic Sans MS" pitchFamily="66" charset="0"/>
                </a:rPr>
                <a:t>terreiros.[...]”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88640"/>
              <a:ext cx="3509710" cy="540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CaixaDeTexto 3"/>
          <p:cNvSpPr txBox="1"/>
          <p:nvPr/>
        </p:nvSpPr>
        <p:spPr>
          <a:xfrm>
            <a:off x="3851920" y="3068960"/>
            <a:ext cx="52200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srgbClr val="0000CC"/>
                </a:solidFill>
                <a:latin typeface="Comic Sans MS" pitchFamily="66" charset="0"/>
              </a:rPr>
              <a:t>[...] O homem não atrai fluidos maléficos sobre si, desde que mantenha o pensamento limpo e fraterno sobre a irmã sensual que passa, o cidadão que erra, o vizinho que incomoda, o patrão que explora, o governo que se corrompe, o sacerdote que avilta a igreja, o companheiro que prevarica </a:t>
            </a:r>
            <a:r>
              <a:rPr lang="pt-BR" sz="2000" i="1" dirty="0" smtClean="0">
                <a:solidFill>
                  <a:srgbClr val="0000CC"/>
                </a:solidFill>
                <a:latin typeface="Comic Sans MS" pitchFamily="66" charset="0"/>
              </a:rPr>
              <a:t>[...]</a:t>
            </a:r>
            <a:endParaRPr lang="pt-BR" sz="2000" i="1" dirty="0">
              <a:solidFill>
                <a:srgbClr val="0000CC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1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251520" y="193864"/>
            <a:ext cx="8820472" cy="3346731"/>
            <a:chOff x="251520" y="193864"/>
            <a:chExt cx="8820472" cy="3346731"/>
          </a:xfrm>
        </p:grpSpPr>
        <p:sp>
          <p:nvSpPr>
            <p:cNvPr id="2" name="Retângulo 1"/>
            <p:cNvSpPr/>
            <p:nvPr/>
          </p:nvSpPr>
          <p:spPr>
            <a:xfrm>
              <a:off x="2555776" y="193864"/>
              <a:ext cx="651621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>
                  <a:latin typeface="Comic Sans MS" pitchFamily="66" charset="0"/>
                </a:rPr>
                <a:t>Logo, de forma consciente, com respaldos na ciência, e conhecendo as leis da natureza, concluímos que a utilização das energias contidas nos objetos e nas pessoas </a:t>
              </a:r>
              <a:r>
                <a:rPr lang="pt-BR" dirty="0" smtClean="0">
                  <a:solidFill>
                    <a:srgbClr val="C00000"/>
                  </a:solidFill>
                  <a:latin typeface="Comic Sans MS" pitchFamily="66" charset="0"/>
                </a:rPr>
                <a:t>(através da invigilância e dos equívocos cometidos pelos encarnados) </a:t>
              </a:r>
              <a:r>
                <a:rPr lang="pt-BR" sz="2000" dirty="0" smtClean="0">
                  <a:latin typeface="Comic Sans MS" pitchFamily="66" charset="0"/>
                </a:rPr>
                <a:t>atraem, SIM, as vibrações endereçadas, em processos magísticos! </a:t>
              </a:r>
              <a:endParaRPr lang="pt-BR" sz="2000" i="1" dirty="0" smtClean="0">
                <a:solidFill>
                  <a:srgbClr val="0000CC"/>
                </a:solidFill>
                <a:latin typeface="Comic Sans MS" pitchFamily="66" charset="0"/>
              </a:endParaRPr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16505"/>
              <a:ext cx="2160240" cy="3324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CaixaDeTexto 3"/>
          <p:cNvSpPr txBox="1"/>
          <p:nvPr/>
        </p:nvSpPr>
        <p:spPr>
          <a:xfrm>
            <a:off x="179512" y="3789040"/>
            <a:ext cx="88924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srgbClr val="0000CC"/>
                </a:solidFill>
                <a:latin typeface="Comic Sans MS" pitchFamily="66" charset="0"/>
              </a:rPr>
              <a:t>[...] o principal objetivo de </a:t>
            </a:r>
            <a:r>
              <a:rPr lang="pt-BR" sz="2000" b="1" i="1" dirty="0">
                <a:solidFill>
                  <a:srgbClr val="0000CC"/>
                </a:solidFill>
                <a:latin typeface="Comic Sans MS" pitchFamily="66" charset="0"/>
              </a:rPr>
              <a:t>Magia de Redenção </a:t>
            </a:r>
            <a:r>
              <a:rPr lang="pt-BR" sz="2000" i="1" dirty="0">
                <a:solidFill>
                  <a:srgbClr val="0000CC"/>
                </a:solidFill>
                <a:latin typeface="Comic Sans MS" pitchFamily="66" charset="0"/>
              </a:rPr>
              <a:t>é advertir os terrícolas quanto à sua tremenda responsabilidade espiritual pelo derrame de sangue de animais e aves, através de matadouros, frigoríficos, charqueadas e açougues, cuja barbárie "civilizada" gera cruciante carma humano e torna-se a principal fonte de infelicidade terrena. </a:t>
            </a:r>
            <a:r>
              <a:rPr lang="pt-BR" sz="2000" i="1" u="sng" dirty="0">
                <a:solidFill>
                  <a:srgbClr val="0000CC"/>
                </a:solidFill>
                <a:latin typeface="Comic Sans MS" pitchFamily="66" charset="0"/>
              </a:rPr>
              <a:t>Enquanto o sangue do irmão menor verter tão cruelmente na face da Terra, os espíritos desencarnados também terão farto fornecimento de tônus vital’ para a prática nefanda do vampirismo, obsessão e feitiçaria</a:t>
            </a:r>
            <a:r>
              <a:rPr lang="pt-BR" sz="2000" i="1" dirty="0" smtClean="0">
                <a:solidFill>
                  <a:srgbClr val="0000CC"/>
                </a:solidFill>
                <a:latin typeface="Comic Sans MS" pitchFamily="66" charset="0"/>
              </a:rPr>
              <a:t>.[...]”</a:t>
            </a:r>
            <a:endParaRPr lang="pt-BR" sz="2000" i="1" dirty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38028" y="2276872"/>
            <a:ext cx="6551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smtClean="0">
                <a:solidFill>
                  <a:srgbClr val="C00000"/>
                </a:solidFill>
                <a:latin typeface="Comic Sans MS" pitchFamily="66" charset="0"/>
              </a:rPr>
              <a:t>Outra advertência</a:t>
            </a:r>
            <a:r>
              <a:rPr lang="pt-BR" sz="2000" dirty="0" smtClean="0">
                <a:latin typeface="Comic Sans MS" pitchFamily="66" charset="0"/>
              </a:rPr>
              <a:t>, agora sobre matança </a:t>
            </a:r>
            <a:r>
              <a:rPr lang="pt-BR" sz="2000" dirty="0">
                <a:latin typeface="Comic Sans MS" pitchFamily="66" charset="0"/>
              </a:rPr>
              <a:t>de </a:t>
            </a:r>
            <a:r>
              <a:rPr lang="pt-BR" sz="2000" dirty="0" smtClean="0">
                <a:latin typeface="Comic Sans MS" pitchFamily="66" charset="0"/>
              </a:rPr>
              <a:t>animais</a:t>
            </a:r>
            <a:r>
              <a:rPr lang="pt-BR" sz="2000" dirty="0">
                <a:latin typeface="Comic Sans MS" pitchFamily="66" charset="0"/>
              </a:rPr>
              <a:t> </a:t>
            </a:r>
            <a:r>
              <a:rPr lang="pt-BR" dirty="0" smtClean="0">
                <a:latin typeface="Comic Sans MS" pitchFamily="66" charset="0"/>
              </a:rPr>
              <a:t>(pag</a:t>
            </a:r>
            <a:r>
              <a:rPr lang="pt-BR" dirty="0">
                <a:latin typeface="Comic Sans MS" pitchFamily="66" charset="0"/>
              </a:rPr>
              <a:t>. 22 a </a:t>
            </a:r>
            <a:r>
              <a:rPr lang="pt-BR" dirty="0" smtClean="0">
                <a:latin typeface="Comic Sans MS" pitchFamily="66" charset="0"/>
              </a:rPr>
              <a:t>24): </a:t>
            </a:r>
            <a:r>
              <a:rPr lang="pt-BR" sz="2000" i="1" dirty="0">
                <a:solidFill>
                  <a:srgbClr val="0000CC"/>
                </a:solidFill>
                <a:latin typeface="Comic Sans MS" pitchFamily="66" charset="0"/>
              </a:rPr>
              <a:t>“[...] só os Espíritos completamente liberados de resgates </a:t>
            </a:r>
            <a:r>
              <a:rPr lang="pt-BR" sz="2000" i="1" dirty="0" smtClean="0">
                <a:solidFill>
                  <a:srgbClr val="0000CC"/>
                </a:solidFill>
                <a:latin typeface="Comic Sans MS" pitchFamily="66" charset="0"/>
              </a:rPr>
              <a:t>kármicos </a:t>
            </a:r>
            <a:r>
              <a:rPr lang="pt-BR" sz="2000" i="1" dirty="0">
                <a:solidFill>
                  <a:srgbClr val="0000CC"/>
                </a:solidFill>
                <a:latin typeface="Comic Sans MS" pitchFamily="66" charset="0"/>
              </a:rPr>
              <a:t>são invulneráveis aos seus efeitos ruinosos</a:t>
            </a:r>
            <a:r>
              <a:rPr lang="pt-BR" sz="2000" i="1" dirty="0" smtClean="0">
                <a:solidFill>
                  <a:srgbClr val="0000CC"/>
                </a:solidFill>
                <a:latin typeface="Comic Sans MS" pitchFamily="66" charset="0"/>
              </a:rPr>
              <a:t>.[...]”</a:t>
            </a:r>
            <a:endParaRPr lang="pt-BR" sz="2000" i="1" dirty="0">
              <a:solidFill>
                <a:srgbClr val="0000CC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3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622176" y="2167696"/>
            <a:ext cx="64276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“[...] </a:t>
            </a:r>
            <a:r>
              <a:rPr lang="pt-BR" i="1" u="sng" dirty="0">
                <a:solidFill>
                  <a:srgbClr val="0000CC"/>
                </a:solidFill>
                <a:latin typeface="Comic Sans MS" pitchFamily="66" charset="0"/>
              </a:rPr>
              <a:t>O Espiritismo e o magnetismo nos dão a chave de uma multidão de fenômenos sobre os quais a ignorância bordou uma infinidade de fábulas</a:t>
            </a:r>
            <a:r>
              <a:rPr lang="pt-BR" i="1" dirty="0">
                <a:solidFill>
                  <a:srgbClr val="0000CC"/>
                </a:solidFill>
                <a:latin typeface="Comic Sans MS" pitchFamily="66" charset="0"/>
              </a:rPr>
              <a:t>, onde os fatos são exagerados pela imaginação. O conhecimento claro dessas duas ciências, que por assim dizer são </a:t>
            </a:r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apenas </a:t>
            </a:r>
            <a:r>
              <a:rPr lang="pt-BR" i="1" dirty="0">
                <a:solidFill>
                  <a:srgbClr val="0000CC"/>
                </a:solidFill>
                <a:latin typeface="Comic Sans MS" pitchFamily="66" charset="0"/>
              </a:rPr>
              <a:t>uma, mostrando a </a:t>
            </a:r>
            <a:endParaRPr lang="pt-BR" i="1" dirty="0" smtClean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8081" y="6228601"/>
            <a:ext cx="8696407" cy="584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C00000"/>
                </a:solidFill>
                <a:latin typeface="Comic Sans MS" pitchFamily="66" charset="0"/>
              </a:rPr>
              <a:t>Os Espíritos afirmam que ninguém tem o poder sobrenatural de fazer mal ao próximo. Porém, todos estão sujeitos as leis naturais (afinidade; Kármica)</a:t>
            </a:r>
            <a:endParaRPr lang="pt-BR" sz="16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107504" y="179348"/>
            <a:ext cx="2719744" cy="3321660"/>
            <a:chOff x="107504" y="179348"/>
            <a:chExt cx="2719744" cy="3321660"/>
          </a:xfrm>
        </p:grpSpPr>
        <p:pic>
          <p:nvPicPr>
            <p:cNvPr id="4" name="Picture 5" descr="LE - Cap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36" y="260649"/>
              <a:ext cx="2236940" cy="3240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tângulo 6"/>
            <p:cNvSpPr/>
            <p:nvPr/>
          </p:nvSpPr>
          <p:spPr>
            <a:xfrm>
              <a:off x="107504" y="179348"/>
              <a:ext cx="27197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latin typeface="Comic Sans MS" pitchFamily="66" charset="0"/>
                </a:rPr>
                <a:t>Questões 551 a 557: </a:t>
              </a:r>
            </a:p>
          </p:txBody>
        </p:sp>
      </p:grpSp>
      <p:sp>
        <p:nvSpPr>
          <p:cNvPr id="8" name="CaixaDeTexto 7"/>
          <p:cNvSpPr txBox="1"/>
          <p:nvPr/>
        </p:nvSpPr>
        <p:spPr>
          <a:xfrm>
            <a:off x="228612" y="3573016"/>
            <a:ext cx="891538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realidade </a:t>
            </a:r>
            <a:r>
              <a:rPr lang="pt-BR" i="1" dirty="0">
                <a:solidFill>
                  <a:srgbClr val="0000CC"/>
                </a:solidFill>
                <a:latin typeface="Comic Sans MS" pitchFamily="66" charset="0"/>
              </a:rPr>
              <a:t>das coisas e sua verdadeira causa, é o melhor preservativo contra as ideias supersticiosas, porque  mostra o que é possível e o que é impossível, o que está nas leis naturais e o que é uma </a:t>
            </a:r>
            <a:r>
              <a:rPr lang="pt-BR" i="1" u="sng" dirty="0">
                <a:solidFill>
                  <a:srgbClr val="0000CC"/>
                </a:solidFill>
                <a:latin typeface="Comic Sans MS" pitchFamily="66" charset="0"/>
              </a:rPr>
              <a:t>crença ridícula</a:t>
            </a:r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.[...]</a:t>
            </a:r>
          </a:p>
          <a:p>
            <a:endParaRPr lang="pt-BR" sz="600" i="1" dirty="0">
              <a:solidFill>
                <a:srgbClr val="0000CC"/>
              </a:solidFill>
              <a:latin typeface="Comic Sans MS" pitchFamily="66" charset="0"/>
            </a:endParaRPr>
          </a:p>
          <a:p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[...] Deus não escuta uma maldição injusta. [...] ela pode ter uma influência momentânea, mesmo sobre a matéria, mas essa influência não ocorre senão pela vontade de Deus e como acréscimo de prova para aquele que é dela objeto.[...] A benção e a maldição não podem jamais desviar a Providência do caminho da justiça; ela não atinge o maldito senão é mau, e sua proteção não cobre senão aquele que a merece.”</a:t>
            </a:r>
            <a:endParaRPr lang="pt-BR" i="1" dirty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622176" y="188640"/>
            <a:ext cx="6521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“[...] Certas pessoas  têm o poder magnético muito grande, do qual podem fazer um mau uso, se seu próprio Espírito é mau e, nesse caso, elas podem ser secundadas por outros maus Espíritos. </a:t>
            </a:r>
            <a:r>
              <a:rPr lang="pt-BR" i="1" u="sng" dirty="0" smtClean="0">
                <a:solidFill>
                  <a:srgbClr val="0000CC"/>
                </a:solidFill>
                <a:latin typeface="Comic Sans MS" pitchFamily="66" charset="0"/>
              </a:rPr>
              <a:t>Mas não acrediteis nesse pretendido poder mágico que não existe senão na imaginação de pessoas superticiosas, ignorantes das verdadeiras leis da natureza </a:t>
            </a:r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... </a:t>
            </a:r>
            <a:r>
              <a:rPr lang="pt-BR" i="1" dirty="0">
                <a:solidFill>
                  <a:srgbClr val="0000CC"/>
                </a:solidFill>
                <a:latin typeface="Comic Sans MS" pitchFamily="66" charset="0"/>
              </a:rPr>
              <a:t>m</a:t>
            </a:r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al observados  e, sobretudo, mal compreendidos.[...]</a:t>
            </a:r>
            <a:endParaRPr lang="pt-BR" i="1" dirty="0">
              <a:solidFill>
                <a:srgbClr val="0000CC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86508" y="701402"/>
            <a:ext cx="5321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“[...] </a:t>
            </a:r>
            <a:r>
              <a:rPr lang="pt-BR" i="1" dirty="0">
                <a:solidFill>
                  <a:srgbClr val="0000CC"/>
                </a:solidFill>
                <a:latin typeface="Comic Sans MS" pitchFamily="66" charset="0"/>
              </a:rPr>
              <a:t>a grande maioria dos espíritas ignora os mecanismos da magia: tanto a dita magia branca, quanto a magia negra. — Alguns chegam ao disparate de afirmar, inclusive, que não existe magia negra [...] </a:t>
            </a:r>
            <a:r>
              <a:rPr lang="pt-BR" dirty="0" smtClean="0">
                <a:solidFill>
                  <a:srgbClr val="0000CC"/>
                </a:solidFill>
                <a:latin typeface="Comic Sans MS" pitchFamily="66" charset="0"/>
              </a:rPr>
              <a:t>já </a:t>
            </a:r>
            <a:r>
              <a:rPr lang="pt-BR" dirty="0">
                <a:solidFill>
                  <a:srgbClr val="0000CC"/>
                </a:solidFill>
                <a:latin typeface="Comic Sans MS" pitchFamily="66" charset="0"/>
              </a:rPr>
              <a:t>passaram da hora de investigar os mecanismos da magia, tão conhecidos dos magos e feiticeiros, seus colegas ancestrais</a:t>
            </a:r>
            <a:r>
              <a:rPr lang="pt-BR" dirty="0" smtClean="0">
                <a:solidFill>
                  <a:srgbClr val="0000CC"/>
                </a:solidFill>
                <a:latin typeface="Comic Sans MS" pitchFamily="66" charset="0"/>
              </a:rPr>
              <a:t>.[...]</a:t>
            </a:r>
            <a:endParaRPr lang="pt-BR" i="1" dirty="0" smtClean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9512" y="5818038"/>
            <a:ext cx="892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0000CC"/>
                </a:solidFill>
                <a:latin typeface="Comic Sans MS" pitchFamily="66" charset="0"/>
              </a:rPr>
              <a:t>esses elementos materializam cotas de energias mórbidas e destrutivas, que se agregam às auras dos irmãos encarnados e são ou serão absorvidas por seus organismos. Tudo isso é magia, é feitiço, é encanto. [...]”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786508" y="3009726"/>
            <a:ext cx="5357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0000CC"/>
                </a:solidFill>
                <a:latin typeface="Comic Sans MS" pitchFamily="66" charset="0"/>
              </a:rPr>
              <a:t>[...] feitiço ou magia não abrange somente o preparo de objetos ou condensadores energéticos por parte dos especialistas, magos e feiticeiros. Hoje, estudamos também, como símbolo e subproduto da magia, os poderes mentais mal conduzidos [...] Além desses exemplos, também movimentam poderes ocultos perniciosos o falatório inútil, as brigas e disputas entre irmãos de fé, que se tornam inimigos íntimos a troco de tão pouco. </a:t>
            </a:r>
            <a:r>
              <a:rPr lang="pt-BR" i="1" dirty="0" smtClean="0">
                <a:solidFill>
                  <a:srgbClr val="0000CC"/>
                </a:solidFill>
                <a:latin typeface="Comic Sans MS" pitchFamily="66" charset="0"/>
              </a:rPr>
              <a:t>Todos</a:t>
            </a:r>
            <a:endParaRPr lang="pt-BR" i="1" dirty="0">
              <a:solidFill>
                <a:srgbClr val="0000CC"/>
              </a:solidFill>
              <a:latin typeface="Comic Sans MS" pitchFamily="66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5800" y="188640"/>
            <a:ext cx="8820696" cy="5629398"/>
            <a:chOff x="215800" y="188640"/>
            <a:chExt cx="8820696" cy="5629398"/>
          </a:xfrm>
        </p:grpSpPr>
        <p:pic>
          <p:nvPicPr>
            <p:cNvPr id="3074" name="Picture 2" descr="http://mlb-s1-p.mlstatic.com/livro-aruanda-robson-pinheiro-13846-MLB4204425919_042013-O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00" y="735086"/>
              <a:ext cx="3492104" cy="5082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tângulo 4"/>
            <p:cNvSpPr/>
            <p:nvPr/>
          </p:nvSpPr>
          <p:spPr>
            <a:xfrm>
              <a:off x="287808" y="188640"/>
              <a:ext cx="87486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Vejamos o diálogo entre o Espírito Ângelo Inácio e Pai João, Cap.8</a:t>
              </a:r>
              <a:r>
                <a:rPr lang="pt-B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itchFamily="66" charset="0"/>
                </a:rPr>
                <a:t>: </a:t>
              </a:r>
              <a:endPara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9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/>
          <p:cNvCxnSpPr/>
          <p:nvPr/>
        </p:nvCxnSpPr>
        <p:spPr>
          <a:xfrm>
            <a:off x="251520" y="764704"/>
            <a:ext cx="871296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/>
          <p:cNvGrpSpPr/>
          <p:nvPr/>
        </p:nvGrpSpPr>
        <p:grpSpPr>
          <a:xfrm>
            <a:off x="251520" y="1602080"/>
            <a:ext cx="7776864" cy="3785652"/>
            <a:chOff x="251520" y="1602080"/>
            <a:chExt cx="7776864" cy="3785652"/>
          </a:xfrm>
        </p:grpSpPr>
        <p:sp>
          <p:nvSpPr>
            <p:cNvPr id="5" name="CaixaDeTexto 4"/>
            <p:cNvSpPr txBox="1"/>
            <p:nvPr/>
          </p:nvSpPr>
          <p:spPr>
            <a:xfrm>
              <a:off x="251520" y="1602080"/>
              <a:ext cx="633670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latin typeface="Comic Sans MS" pitchFamily="66" charset="0"/>
                </a:rPr>
                <a:t>Meus corpos vibram na frequência do poder de Deus;</a:t>
              </a:r>
            </a:p>
            <a:p>
              <a:r>
                <a:rPr lang="pt-BR" dirty="0" smtClean="0">
                  <a:latin typeface="Comic Sans MS" pitchFamily="66" charset="0"/>
                </a:rPr>
                <a:t>Eu manifesto a saúde, a harmonia, e a Luz da perfeição;</a:t>
              </a:r>
            </a:p>
            <a:p>
              <a:r>
                <a:rPr lang="pt-BR" dirty="0" smtClean="0">
                  <a:latin typeface="Comic Sans MS" pitchFamily="66" charset="0"/>
                </a:rPr>
                <a:t>O Deus que me habita é imanente em todo o Cosmo;</a:t>
              </a:r>
            </a:p>
            <a:p>
              <a:r>
                <a:rPr lang="pt-BR" dirty="0" smtClean="0">
                  <a:latin typeface="Comic Sans MS" pitchFamily="66" charset="0"/>
                </a:rPr>
                <a:t>Deus está em mim, e é em mim presença absoluta;</a:t>
              </a:r>
            </a:p>
            <a:p>
              <a:endParaRPr lang="pt-BR" sz="1200" dirty="0" smtClean="0">
                <a:latin typeface="Comic Sans MS" pitchFamily="66" charset="0"/>
              </a:endParaRPr>
            </a:p>
            <a:p>
              <a:r>
                <a:rPr lang="pt-BR" dirty="0" smtClean="0">
                  <a:latin typeface="Comic Sans MS" pitchFamily="66" charset="0"/>
                </a:rPr>
                <a:t>A irradiação da luz Divina, vibra nos meus corpos;</a:t>
              </a:r>
            </a:p>
            <a:p>
              <a:r>
                <a:rPr lang="pt-BR" dirty="0">
                  <a:latin typeface="Comic Sans MS" pitchFamily="66" charset="0"/>
                </a:rPr>
                <a:t>Eu manifesto a saúde, a harmonia, e a Luz da perfeição;</a:t>
              </a:r>
            </a:p>
            <a:p>
              <a:r>
                <a:rPr lang="pt-BR" dirty="0" smtClean="0">
                  <a:latin typeface="Comic Sans MS" pitchFamily="66" charset="0"/>
                </a:rPr>
                <a:t>O </a:t>
              </a:r>
              <a:r>
                <a:rPr lang="pt-BR" dirty="0">
                  <a:latin typeface="Comic Sans MS" pitchFamily="66" charset="0"/>
                </a:rPr>
                <a:t>Deus que me habita é imanente em todo o Cosmo;</a:t>
              </a:r>
            </a:p>
            <a:p>
              <a:r>
                <a:rPr lang="pt-BR" dirty="0" smtClean="0">
                  <a:latin typeface="Comic Sans MS" pitchFamily="66" charset="0"/>
                </a:rPr>
                <a:t>Eu manifesto a perfeição de Deus em mim;</a:t>
              </a:r>
            </a:p>
            <a:p>
              <a:endParaRPr lang="pt-BR" sz="1200" dirty="0">
                <a:latin typeface="Comic Sans MS" pitchFamily="66" charset="0"/>
              </a:endParaRPr>
            </a:p>
            <a:p>
              <a:r>
                <a:rPr lang="pt-BR" dirty="0" smtClean="0">
                  <a:latin typeface="Comic Sans MS" pitchFamily="66" charset="0"/>
                </a:rPr>
                <a:t>Minha vontade é a vontade do Pai; por isso...</a:t>
              </a:r>
            </a:p>
            <a:p>
              <a:r>
                <a:rPr lang="pt-BR" dirty="0">
                  <a:latin typeface="Comic Sans MS" pitchFamily="66" charset="0"/>
                </a:rPr>
                <a:t>Eu manifesto a saúde, a harmonia, e a Luz da perfeição;</a:t>
              </a:r>
            </a:p>
            <a:p>
              <a:r>
                <a:rPr lang="pt-BR" dirty="0" smtClean="0">
                  <a:latin typeface="Comic Sans MS" pitchFamily="66" charset="0"/>
                </a:rPr>
                <a:t>O </a:t>
              </a:r>
              <a:r>
                <a:rPr lang="pt-BR" dirty="0">
                  <a:latin typeface="Comic Sans MS" pitchFamily="66" charset="0"/>
                </a:rPr>
                <a:t>Deus que me habita é imanente em todo o Cosmo</a:t>
              </a:r>
              <a:r>
                <a:rPr lang="pt-BR" dirty="0" smtClean="0">
                  <a:latin typeface="Comic Sans MS" pitchFamily="66" charset="0"/>
                </a:rPr>
                <a:t>;</a:t>
              </a:r>
            </a:p>
            <a:p>
              <a:r>
                <a:rPr lang="pt-BR" dirty="0" smtClean="0">
                  <a:latin typeface="Comic Sans MS" pitchFamily="66" charset="0"/>
                </a:rPr>
                <a:t>Amada presença de Deus, louvo a ti pela graça alcançada.</a:t>
              </a:r>
              <a:endParaRPr lang="pt-BR" dirty="0">
                <a:latin typeface="Comic Sans MS" pitchFamily="66" charset="0"/>
              </a:endParaRPr>
            </a:p>
          </p:txBody>
        </p:sp>
        <p:sp>
          <p:nvSpPr>
            <p:cNvPr id="7" name="Chave esquerda 6"/>
            <p:cNvSpPr/>
            <p:nvPr/>
          </p:nvSpPr>
          <p:spPr>
            <a:xfrm flipH="1">
              <a:off x="6372201" y="1628800"/>
              <a:ext cx="432048" cy="3744416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6616414" y="5013176"/>
              <a:ext cx="1411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rgbClr val="C00000"/>
                  </a:solidFill>
                  <a:latin typeface="Comic Sans MS" pitchFamily="66" charset="0"/>
                </a:rPr>
                <a:t>Repetir 3x</a:t>
              </a:r>
              <a:endParaRPr lang="pt-BR" sz="1600" b="1" dirty="0">
                <a:solidFill>
                  <a:srgbClr val="C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251520" y="87596"/>
            <a:ext cx="8928992" cy="4831506"/>
            <a:chOff x="251520" y="87596"/>
            <a:chExt cx="8928992" cy="4831506"/>
          </a:xfrm>
        </p:grpSpPr>
        <p:sp>
          <p:nvSpPr>
            <p:cNvPr id="4" name="CaixaDeTexto 3"/>
            <p:cNvSpPr txBox="1"/>
            <p:nvPr/>
          </p:nvSpPr>
          <p:spPr>
            <a:xfrm>
              <a:off x="251520" y="87596"/>
              <a:ext cx="892899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900" b="1" u="sng" dirty="0" smtClean="0">
                  <a:solidFill>
                    <a:srgbClr val="C00000"/>
                  </a:solidFill>
                  <a:latin typeface="Comic Sans MS" pitchFamily="66" charset="0"/>
                </a:rPr>
                <a:t>Afirmação que objetiva a cura </a:t>
              </a:r>
              <a:r>
                <a:rPr lang="pt-BR" sz="1900" b="1" u="sng" dirty="0">
                  <a:solidFill>
                    <a:srgbClr val="C00000"/>
                  </a:solidFill>
                  <a:latin typeface="Comic Sans MS" pitchFamily="66" charset="0"/>
                </a:rPr>
                <a:t>de </a:t>
              </a:r>
              <a:r>
                <a:rPr lang="pt-BR" sz="1900" b="1" u="sng" dirty="0" smtClean="0">
                  <a:solidFill>
                    <a:srgbClr val="C00000"/>
                  </a:solidFill>
                  <a:latin typeface="Comic Sans MS" pitchFamily="66" charset="0"/>
                </a:rPr>
                <a:t>qualquer </a:t>
              </a:r>
              <a:r>
                <a:rPr lang="pt-BR" sz="1900" b="1" u="sng" dirty="0">
                  <a:solidFill>
                    <a:srgbClr val="C00000"/>
                  </a:solidFill>
                  <a:latin typeface="Comic Sans MS" pitchFamily="66" charset="0"/>
                </a:rPr>
                <a:t>mazela do corpo físico ou da alma</a:t>
              </a:r>
              <a:r>
                <a:rPr lang="pt-BR" sz="1900" b="1" dirty="0" smtClean="0">
                  <a:solidFill>
                    <a:srgbClr val="C00000"/>
                  </a:solidFill>
                  <a:latin typeface="Comic Sans MS" pitchFamily="66" charset="0"/>
                </a:rPr>
                <a:t>: </a:t>
              </a:r>
              <a:r>
                <a:rPr lang="pt-BR" sz="1600" dirty="0" smtClean="0">
                  <a:solidFill>
                    <a:srgbClr val="0000CC"/>
                  </a:solidFill>
                  <a:latin typeface="Comic Sans MS" pitchFamily="66" charset="0"/>
                </a:rPr>
                <a:t>(Mensagem de um amigo Espiritual)</a:t>
              </a:r>
              <a:endParaRPr lang="pt-BR" sz="1600" dirty="0">
                <a:solidFill>
                  <a:srgbClr val="0000CC"/>
                </a:solidFill>
                <a:latin typeface="Comic Sans MS" pitchFamily="66" charset="0"/>
              </a:endParaRPr>
            </a:p>
          </p:txBody>
        </p:sp>
        <p:pic>
          <p:nvPicPr>
            <p:cNvPr id="1026" name="Picture 2" descr="http://fogosagrado.com/galeria05/Hilarion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1593328"/>
              <a:ext cx="1981200" cy="277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/>
            <p:cNvSpPr txBox="1"/>
            <p:nvPr/>
          </p:nvSpPr>
          <p:spPr>
            <a:xfrm>
              <a:off x="6983288" y="4365104"/>
              <a:ext cx="1981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 smtClean="0">
                  <a:solidFill>
                    <a:srgbClr val="0000CC"/>
                  </a:solidFill>
                  <a:latin typeface="Comic Sans MS" pitchFamily="66" charset="0"/>
                </a:rPr>
                <a:t>Hilárion</a:t>
              </a:r>
            </a:p>
            <a:p>
              <a:pPr algn="ctr"/>
              <a:r>
                <a:rPr lang="pt-BR" sz="1400" b="1" dirty="0" smtClean="0">
                  <a:solidFill>
                    <a:srgbClr val="0000CC"/>
                  </a:solidFill>
                  <a:latin typeface="Comic Sans MS" pitchFamily="66" charset="0"/>
                </a:rPr>
                <a:t>Mestre do 5° Raio</a:t>
              </a:r>
              <a:endParaRPr lang="pt-BR" sz="1400" b="1" dirty="0">
                <a:solidFill>
                  <a:srgbClr val="0000CC"/>
                </a:solidFill>
                <a:latin typeface="Comic Sans MS" pitchFamily="66" charset="0"/>
              </a:endParaRPr>
            </a:p>
          </p:txBody>
        </p:sp>
      </p:grpSp>
      <p:sp>
        <p:nvSpPr>
          <p:cNvPr id="10" name="Retângulo 9"/>
          <p:cNvSpPr/>
          <p:nvPr/>
        </p:nvSpPr>
        <p:spPr>
          <a:xfrm>
            <a:off x="251520" y="908720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C00000"/>
                </a:solidFill>
                <a:latin typeface="Comic Sans MS" pitchFamily="66" charset="0"/>
              </a:rPr>
              <a:t>Invocação</a:t>
            </a:r>
            <a:r>
              <a:rPr lang="pt-BR" b="1" dirty="0">
                <a:solidFill>
                  <a:srgbClr val="C00000"/>
                </a:solidFill>
                <a:latin typeface="Comic Sans MS" pitchFamily="66" charset="0"/>
              </a:rPr>
              <a:t>-</a:t>
            </a:r>
            <a:r>
              <a:rPr lang="pt-BR" b="1" dirty="0">
                <a:latin typeface="Comic Sans MS" pitchFamily="66" charset="0"/>
              </a:rPr>
              <a:t> </a:t>
            </a:r>
            <a:r>
              <a:rPr lang="pt-BR" dirty="0">
                <a:latin typeface="Comic Sans MS" pitchFamily="66" charset="0"/>
              </a:rPr>
              <a:t>Em nome de Deus, em nome de Jesus, e de todas as Egrégoras de tratamento e cura, Eu vos peço, e acreditando ser merecedor, afirmo: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51520" y="5589240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rgbClr val="C00000"/>
                </a:solidFill>
                <a:latin typeface="Comic Sans MS" pitchFamily="66" charset="0"/>
              </a:rPr>
              <a:t>Selamento</a:t>
            </a:r>
            <a:r>
              <a:rPr lang="pt-BR" dirty="0">
                <a:solidFill>
                  <a:srgbClr val="C00000"/>
                </a:solidFill>
                <a:latin typeface="Comic Sans MS" pitchFamily="66" charset="0"/>
              </a:rPr>
              <a:t> - </a:t>
            </a:r>
            <a:r>
              <a:rPr lang="pt-BR" dirty="0">
                <a:latin typeface="Comic Sans MS" pitchFamily="66" charset="0"/>
              </a:rPr>
              <a:t>Que a Poderosa Presença de Deus em mim, magnetize toda essa energia concedida pelo Pai, restaurando e curando toda e qualquer desequilíbrio do meu corpo físico e dos meus corpos perispirituais. Que assim seja, e assim é. Graças a Deus</a:t>
            </a:r>
            <a:r>
              <a:rPr lang="pt-BR" dirty="0" smtClean="0">
                <a:latin typeface="Comic Sans MS" pitchFamily="66" charset="0"/>
              </a:rPr>
              <a:t>!</a:t>
            </a:r>
            <a:endParaRPr lang="pt-BR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1648</Words>
  <Application>Microsoft Office PowerPoint</Application>
  <PresentationFormat>Apresentação na tela (4:3)</PresentationFormat>
  <Paragraphs>113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Comic Sans MS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Técnica de Fechamento da Aura:</vt:lpstr>
      <vt:lpstr>Apresentação do PowerPoint</vt:lpstr>
      <vt:lpstr>Técnica para ampliar e fortalecer a Aura:</vt:lpstr>
      <vt:lpstr>Técnica de fortalecer a Aura conectando a língua ao palato, ao mesmo tempo que você fecha ou une as mãos:</vt:lpstr>
      <vt:lpstr>Técnica de utilizar cordão, brinco ou anel            de estrela de seis pontas, consagrados:</vt:lpstr>
      <vt:lpstr>Técnica de Escudamento Espiritual:</vt:lpstr>
      <vt:lpstr>Técnica de produzir um Círculo Mágico:</vt:lpstr>
      <vt:lpstr>Técnica para purificar psíquicamente ambientes, com fumaça ou pelo som:</vt:lpstr>
      <vt:lpstr>Limpeza Energética do corpo e de ambientes:</vt:lpstr>
      <vt:lpstr>Outras Técnicas de Autodefesa psíquica:</vt:lpstr>
      <vt:lpstr>Apresentação do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Marco Bechara</dc:creator>
  <cp:lastModifiedBy>Marco Bechara</cp:lastModifiedBy>
  <cp:revision>205</cp:revision>
  <dcterms:created xsi:type="dcterms:W3CDTF">2013-03-16T00:08:27Z</dcterms:created>
  <dcterms:modified xsi:type="dcterms:W3CDTF">2018-11-12T20:27:06Z</dcterms:modified>
</cp:coreProperties>
</file>